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03" r:id="rId2"/>
    <p:sldId id="277" r:id="rId3"/>
    <p:sldId id="290" r:id="rId4"/>
    <p:sldId id="291" r:id="rId5"/>
    <p:sldId id="292" r:id="rId6"/>
    <p:sldId id="293" r:id="rId7"/>
    <p:sldId id="297" r:id="rId8"/>
    <p:sldId id="296" r:id="rId9"/>
    <p:sldId id="294" r:id="rId10"/>
    <p:sldId id="298" r:id="rId11"/>
    <p:sldId id="299" r:id="rId12"/>
    <p:sldId id="302" r:id="rId13"/>
    <p:sldId id="300" r:id="rId14"/>
    <p:sldId id="301" r:id="rId15"/>
    <p:sldId id="285" r:id="rId16"/>
    <p:sldId id="284" r:id="rId17"/>
    <p:sldId id="304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F2A75-4344-4257-A2BC-4CE1F3CA84F3}" type="datetimeFigureOut">
              <a:rPr lang="de-DE" smtClean="0"/>
              <a:t>24.01.2022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C9B16-23E0-4C36-9119-F15C45ECBB8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7624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191006" y="953606"/>
            <a:ext cx="4475990" cy="343563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805" tIns="41902" rIns="83805" bIns="41902" anchor="ctr"/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/>
              <a:defRPr/>
            </a:pPr>
            <a:endParaRPr kumimoji="0" lang="de-DE" alt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</a:endParaRPr>
          </a:p>
        </p:txBody>
      </p:sp>
      <p:sp>
        <p:nvSpPr>
          <p:cNvPr id="409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61393" y="4722337"/>
            <a:ext cx="4730896" cy="380263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470891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51964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060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557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7044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300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1191006" y="953606"/>
            <a:ext cx="4470229" cy="34297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805" tIns="41902" rIns="83805" bIns="41902" anchor="ctr"/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/>
              <a:defRPr/>
            </a:pPr>
            <a:endParaRPr kumimoji="0" lang="de-DE" alt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</a:endParaRPr>
          </a:p>
        </p:txBody>
      </p:sp>
      <p:sp>
        <p:nvSpPr>
          <p:cNvPr id="389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61393" y="4722337"/>
            <a:ext cx="4730896" cy="380263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10900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191006" y="953606"/>
            <a:ext cx="4470229" cy="342973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805" tIns="41902" rIns="83805" bIns="41902" anchor="ctr"/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/>
              <a:defRPr/>
            </a:pPr>
            <a:endParaRPr kumimoji="0" lang="de-DE" alt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</a:endParaRPr>
          </a:p>
        </p:txBody>
      </p:sp>
      <p:sp>
        <p:nvSpPr>
          <p:cNvPr id="40963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61393" y="4722337"/>
            <a:ext cx="4730896" cy="380263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188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191006" y="953607"/>
            <a:ext cx="4474549" cy="34341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805" tIns="41902" rIns="83805" bIns="41902" anchor="ctr"/>
          <a:lstStyle/>
          <a:p>
            <a:pPr marL="0" marR="0" lvl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tabLst/>
              <a:defRPr/>
            </a:pPr>
            <a:endParaRPr kumimoji="0" lang="de-DE" altLang="de-DE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</a:endParaRPr>
          </a:p>
        </p:txBody>
      </p:sp>
      <p:sp>
        <p:nvSpPr>
          <p:cNvPr id="2457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1061393" y="4722337"/>
            <a:ext cx="4730896" cy="380263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35521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0187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775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18550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9964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46093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3571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784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481" y="1121879"/>
            <a:ext cx="9143040" cy="2387771"/>
          </a:xfrm>
        </p:spPr>
        <p:txBody>
          <a:bodyPr anchor="b"/>
          <a:lstStyle>
            <a:lvl1pPr algn="ctr">
              <a:defRPr sz="5443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481" y="3601819"/>
            <a:ext cx="9143040" cy="1656174"/>
          </a:xfrm>
        </p:spPr>
        <p:txBody>
          <a:bodyPr/>
          <a:lstStyle>
            <a:lvl1pPr marL="0" indent="0" algn="ctr">
              <a:buNone/>
              <a:defRPr sz="217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131559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03899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93760" y="504053"/>
            <a:ext cx="2597761" cy="571164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96641" y="504053"/>
            <a:ext cx="7612799" cy="571164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56920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6641" y="504054"/>
            <a:ext cx="10394880" cy="113339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896641" y="1906760"/>
            <a:ext cx="5105279" cy="430893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6240" y="1906760"/>
            <a:ext cx="5105281" cy="430893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17011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el, zwei Inhalte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6641" y="504054"/>
            <a:ext cx="10394880" cy="113339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896641" y="1906760"/>
            <a:ext cx="5105279" cy="208533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896641" y="4130354"/>
            <a:ext cx="5105279" cy="208533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>
          <a:xfrm>
            <a:off x="6186240" y="1906760"/>
            <a:ext cx="5105281" cy="430893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3181671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el, Diagramm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6641" y="504054"/>
            <a:ext cx="10394880" cy="113339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iagrammplatzhalter 2"/>
          <p:cNvSpPr>
            <a:spLocks noGrp="1"/>
          </p:cNvSpPr>
          <p:nvPr>
            <p:ph type="chart" sz="half" idx="1"/>
          </p:nvPr>
        </p:nvSpPr>
        <p:spPr>
          <a:xfrm>
            <a:off x="896641" y="1906760"/>
            <a:ext cx="5105279" cy="4308932"/>
          </a:xfrm>
        </p:spPr>
        <p:txBody>
          <a:bodyPr/>
          <a:lstStyle/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86240" y="1906760"/>
            <a:ext cx="5105281" cy="430893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848908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6641" y="504054"/>
            <a:ext cx="10394880" cy="113339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47201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und 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896641" y="504054"/>
            <a:ext cx="10394880" cy="113339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896641" y="1906760"/>
            <a:ext cx="5105279" cy="208533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6186240" y="1906760"/>
            <a:ext cx="5105281" cy="208533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896641" y="4130354"/>
            <a:ext cx="5105279" cy="208533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86240" y="4130354"/>
            <a:ext cx="5105281" cy="2085339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41228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686881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361" y="1709460"/>
            <a:ext cx="10515839" cy="2852939"/>
          </a:xfrm>
        </p:spPr>
        <p:txBody>
          <a:bodyPr anchor="b"/>
          <a:lstStyle>
            <a:lvl1pPr>
              <a:defRPr sz="5443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361" y="4589763"/>
            <a:ext cx="10515839" cy="1499197"/>
          </a:xfrm>
        </p:spPr>
        <p:txBody>
          <a:bodyPr/>
          <a:lstStyle>
            <a:lvl1pPr marL="0" indent="0">
              <a:buNone/>
              <a:defRPr sz="2177"/>
            </a:lvl1pPr>
            <a:lvl2pPr marL="414772" indent="0">
              <a:buNone/>
              <a:defRPr sz="1814"/>
            </a:lvl2pPr>
            <a:lvl3pPr marL="829544" indent="0">
              <a:buNone/>
              <a:defRPr sz="1633"/>
            </a:lvl3pPr>
            <a:lvl4pPr marL="1244316" indent="0">
              <a:buNone/>
              <a:defRPr sz="1452"/>
            </a:lvl4pPr>
            <a:lvl5pPr marL="1659087" indent="0">
              <a:buNone/>
              <a:defRPr sz="1452"/>
            </a:lvl5pPr>
            <a:lvl6pPr marL="2073859" indent="0">
              <a:buNone/>
              <a:defRPr sz="1452"/>
            </a:lvl6pPr>
            <a:lvl7pPr marL="2488631" indent="0">
              <a:buNone/>
              <a:defRPr sz="1452"/>
            </a:lvl7pPr>
            <a:lvl8pPr marL="2903403" indent="0">
              <a:buNone/>
              <a:defRPr sz="1452"/>
            </a:lvl8pPr>
            <a:lvl9pPr marL="3318175" indent="0">
              <a:buNone/>
              <a:defRPr sz="1452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3530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96641" y="1906760"/>
            <a:ext cx="5105279" cy="430893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6240" y="1906760"/>
            <a:ext cx="5105281" cy="4308932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76497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041" y="365798"/>
            <a:ext cx="10515839" cy="1324939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041" y="1680657"/>
            <a:ext cx="515903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041" y="2504424"/>
            <a:ext cx="5159039" cy="368534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801" y="1680657"/>
            <a:ext cx="5182079" cy="823766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801" y="2504424"/>
            <a:ext cx="5182079" cy="3685346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4086666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69097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572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0845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041" y="456528"/>
            <a:ext cx="3932160" cy="1601448"/>
          </a:xfrm>
        </p:spPr>
        <p:txBody>
          <a:bodyPr anchor="b"/>
          <a:lstStyle>
            <a:lvl1pPr>
              <a:defRPr sz="2903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4001" y="987944"/>
            <a:ext cx="6170880" cy="4873472"/>
          </a:xfrm>
        </p:spPr>
        <p:txBody>
          <a:bodyPr/>
          <a:lstStyle>
            <a:lvl1pPr marL="0" indent="0">
              <a:buNone/>
              <a:defRPr sz="2903"/>
            </a:lvl1pPr>
            <a:lvl2pPr marL="414772" indent="0">
              <a:buNone/>
              <a:defRPr sz="2540"/>
            </a:lvl2pPr>
            <a:lvl3pPr marL="829544" indent="0">
              <a:buNone/>
              <a:defRPr sz="2177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041" y="2057977"/>
            <a:ext cx="3932160" cy="3810640"/>
          </a:xfrm>
        </p:spPr>
        <p:txBody>
          <a:bodyPr/>
          <a:lstStyle>
            <a:lvl1pPr marL="0" indent="0"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6391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/>
          <p:cNvSpPr>
            <a:spLocks noChangeArrowheads="1"/>
          </p:cNvSpPr>
          <p:nvPr/>
        </p:nvSpPr>
        <p:spPr bwMode="auto">
          <a:xfrm>
            <a:off x="489601" y="1718101"/>
            <a:ext cx="11700480" cy="5139899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360">
            <a:solidFill>
              <a:srgbClr val="C0C0C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de-DE" altLang="de-DE" sz="1633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96641" y="504054"/>
            <a:ext cx="10394880" cy="1133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das Format des Titeltextes zu bearbeiten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6641" y="1906760"/>
            <a:ext cx="10394880" cy="43089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Klicken Sie, um die Formate des Gliederungstextes zu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Siebente Gliederungsebene</a:t>
            </a:r>
          </a:p>
          <a:p>
            <a:pPr lvl="4"/>
            <a:r>
              <a:rPr lang="en-GB" altLang="de-DE"/>
              <a:t>Achte Gliederungsebene</a:t>
            </a:r>
          </a:p>
          <a:p>
            <a:pPr lvl="4"/>
            <a:r>
              <a:rPr lang="en-GB" altLang="de-DE"/>
              <a:t>Neunte Gliederungsebene</a:t>
            </a:r>
          </a:p>
        </p:txBody>
      </p:sp>
      <p:sp>
        <p:nvSpPr>
          <p:cNvPr id="1029" name="AutoShape 4"/>
          <p:cNvSpPr>
            <a:spLocks noChangeArrowheads="1"/>
          </p:cNvSpPr>
          <p:nvPr/>
        </p:nvSpPr>
        <p:spPr bwMode="auto">
          <a:xfrm>
            <a:off x="1" y="1"/>
            <a:ext cx="218880" cy="832407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de-DE" altLang="de-DE" sz="1633"/>
          </a:p>
        </p:txBody>
      </p:sp>
      <p:sp>
        <p:nvSpPr>
          <p:cNvPr id="1030" name="AutoShape 5"/>
          <p:cNvSpPr>
            <a:spLocks noChangeArrowheads="1"/>
          </p:cNvSpPr>
          <p:nvPr/>
        </p:nvSpPr>
        <p:spPr bwMode="auto">
          <a:xfrm>
            <a:off x="1" y="2160227"/>
            <a:ext cx="218880" cy="832407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de-DE" altLang="de-DE" sz="1633"/>
          </a:p>
        </p:txBody>
      </p:sp>
      <p:sp>
        <p:nvSpPr>
          <p:cNvPr id="1031" name="AutoShape 6"/>
          <p:cNvSpPr>
            <a:spLocks noChangeArrowheads="1"/>
          </p:cNvSpPr>
          <p:nvPr/>
        </p:nvSpPr>
        <p:spPr bwMode="auto">
          <a:xfrm>
            <a:off x="1" y="1059952"/>
            <a:ext cx="218880" cy="832407"/>
          </a:xfrm>
          <a:prstGeom prst="roundRect">
            <a:avLst>
              <a:gd name="adj" fmla="val 875"/>
            </a:avLst>
          </a:prstGeom>
          <a:solidFill>
            <a:srgbClr val="125C8D"/>
          </a:solidFill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endParaRPr lang="de-DE" altLang="de-DE" sz="1633"/>
          </a:p>
        </p:txBody>
      </p:sp>
    </p:spTree>
    <p:extLst>
      <p:ext uri="{BB962C8B-B14F-4D97-AF65-F5344CB8AC3E}">
        <p14:creationId xmlns:p14="http://schemas.microsoft.com/office/powerpoint/2010/main" val="400962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2" b="1" kern="1200">
          <a:solidFill>
            <a:srgbClr val="333333"/>
          </a:solidFill>
          <a:latin typeface="+mj-lt"/>
          <a:ea typeface="+mj-ea"/>
          <a:cs typeface="+mj-cs"/>
        </a:defRPr>
      </a:lvl1pPr>
      <a:lvl2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2" b="1">
          <a:solidFill>
            <a:srgbClr val="333333"/>
          </a:solidFill>
          <a:latin typeface="Arial" panose="020B0604020202020204" pitchFamily="34" charset="0"/>
          <a:cs typeface="Arial Unicode MS" panose="020B0604020202020204" pitchFamily="34" charset="-128"/>
        </a:defRPr>
      </a:lvl2pPr>
      <a:lvl3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2" b="1">
          <a:solidFill>
            <a:srgbClr val="333333"/>
          </a:solidFill>
          <a:latin typeface="Arial" panose="020B0604020202020204" pitchFamily="34" charset="0"/>
          <a:cs typeface="Arial Unicode MS" panose="020B0604020202020204" pitchFamily="34" charset="-128"/>
        </a:defRPr>
      </a:lvl3pPr>
      <a:lvl4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2" b="1">
          <a:solidFill>
            <a:srgbClr val="333333"/>
          </a:solidFill>
          <a:latin typeface="Arial" panose="020B0604020202020204" pitchFamily="34" charset="0"/>
          <a:cs typeface="Arial Unicode MS" panose="020B0604020202020204" pitchFamily="34" charset="-128"/>
        </a:defRPr>
      </a:lvl4pPr>
      <a:lvl5pPr algn="ctr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2" b="1">
          <a:solidFill>
            <a:srgbClr val="333333"/>
          </a:solidFill>
          <a:latin typeface="Arial" panose="020B0604020202020204" pitchFamily="34" charset="0"/>
          <a:cs typeface="Arial Unicode MS" panose="020B0604020202020204" pitchFamily="34" charset="-128"/>
        </a:defRPr>
      </a:lvl5pPr>
      <a:lvl6pPr marL="414772" algn="ctr" defTabSz="407571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2" b="1">
          <a:solidFill>
            <a:srgbClr val="333333"/>
          </a:solidFill>
          <a:latin typeface="Arial" panose="020B0604020202020204" pitchFamily="34" charset="0"/>
          <a:cs typeface="Arial Unicode MS" panose="020B0604020202020204" pitchFamily="34" charset="-128"/>
        </a:defRPr>
      </a:lvl6pPr>
      <a:lvl7pPr marL="829544" algn="ctr" defTabSz="407571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2" b="1">
          <a:solidFill>
            <a:srgbClr val="333333"/>
          </a:solidFill>
          <a:latin typeface="Arial" panose="020B0604020202020204" pitchFamily="34" charset="0"/>
          <a:cs typeface="Arial Unicode MS" panose="020B0604020202020204" pitchFamily="34" charset="-128"/>
        </a:defRPr>
      </a:lvl7pPr>
      <a:lvl8pPr marL="1244316" algn="ctr" defTabSz="407571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2" b="1">
          <a:solidFill>
            <a:srgbClr val="333333"/>
          </a:solidFill>
          <a:latin typeface="Arial" panose="020B0604020202020204" pitchFamily="34" charset="0"/>
          <a:cs typeface="Arial Unicode MS" panose="020B0604020202020204" pitchFamily="34" charset="-128"/>
        </a:defRPr>
      </a:lvl8pPr>
      <a:lvl9pPr marL="1659087" algn="ctr" defTabSz="407571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defRPr sz="3992" b="1">
          <a:solidFill>
            <a:srgbClr val="333333"/>
          </a:solidFill>
          <a:latin typeface="Arial" panose="020B0604020202020204" pitchFamily="34" charset="0"/>
          <a:cs typeface="Arial Unicode MS" panose="020B0604020202020204" pitchFamily="34" charset="-128"/>
        </a:defRPr>
      </a:lvl9pPr>
    </p:titleStyle>
    <p:bodyStyle>
      <a:lvl1pPr marL="381648" indent="-286596" algn="l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E594D"/>
        </a:buClr>
        <a:buSzPct val="45000"/>
        <a:buFont typeface="Wingdings" panose="05000000000000000000" pitchFamily="2" charset="2"/>
        <a:buChar char=""/>
        <a:defRPr sz="2903" kern="1200">
          <a:solidFill>
            <a:srgbClr val="000000"/>
          </a:solidFill>
          <a:latin typeface="+mn-lt"/>
          <a:ea typeface="+mn-ea"/>
          <a:cs typeface="+mn-cs"/>
        </a:defRPr>
      </a:lvl1pPr>
      <a:lvl2pPr marL="773377" indent="-256352" algn="l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2540" kern="1200">
          <a:solidFill>
            <a:srgbClr val="000000"/>
          </a:solidFill>
          <a:latin typeface="+mn-lt"/>
          <a:ea typeface="+mn-ea"/>
          <a:cs typeface="+mn-cs"/>
        </a:defRPr>
      </a:lvl2pPr>
      <a:lvl3pPr marL="1165106" indent="-192984" algn="l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2177" kern="1200">
          <a:solidFill>
            <a:srgbClr val="000000"/>
          </a:solidFill>
          <a:latin typeface="+mn-lt"/>
          <a:ea typeface="+mn-ea"/>
          <a:cs typeface="+mn-cs"/>
        </a:defRPr>
      </a:lvl3pPr>
      <a:lvl4pPr marL="1556835" indent="-185784" algn="l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anose="05050102010706020507" pitchFamily="18" charset="2"/>
        <a:buChar char=""/>
        <a:defRPr sz="1814" kern="1200">
          <a:solidFill>
            <a:srgbClr val="000000"/>
          </a:solidFill>
          <a:latin typeface="+mn-lt"/>
          <a:ea typeface="+mn-ea"/>
          <a:cs typeface="+mn-cs"/>
        </a:defRPr>
      </a:lvl4pPr>
      <a:lvl5pPr marL="1948564" indent="-187223" algn="l" defTabSz="407571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anose="05000000000000000000" pitchFamily="2" charset="2"/>
        <a:buChar char=""/>
        <a:defRPr sz="1814" kern="1200">
          <a:solidFill>
            <a:srgbClr val="000000"/>
          </a:solidFill>
          <a:latin typeface="+mn-lt"/>
          <a:ea typeface="+mn-ea"/>
          <a:cs typeface="+mn-cs"/>
        </a:defRPr>
      </a:lvl5pPr>
      <a:lvl6pPr marL="2281245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696017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3110789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525561" indent="-207386" algn="l" defTabSz="829544" rtl="0" eaLnBrk="1" latinLnBrk="0" hangingPunct="1">
        <a:lnSpc>
          <a:spcPct val="90000"/>
        </a:lnSpc>
        <a:spcBef>
          <a:spcPts val="454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2196072" y="1947086"/>
            <a:ext cx="7808500" cy="4238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marL="204788" indent="-204788"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2047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2047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2047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2047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>
              <a:lnSpc>
                <a:spcPct val="9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2047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1525588" indent="-207963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2047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1982788" indent="-207963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2047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2439988" indent="-207963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2047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2897188" indent="-207963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204788" algn="l"/>
                <a:tab pos="652463" algn="l"/>
                <a:tab pos="1101725" algn="l"/>
                <a:tab pos="1550988" algn="l"/>
                <a:tab pos="2000250" algn="l"/>
                <a:tab pos="2449513" algn="l"/>
                <a:tab pos="2898775" algn="l"/>
                <a:tab pos="3348038" algn="l"/>
                <a:tab pos="3797300" algn="l"/>
                <a:tab pos="4246563" algn="l"/>
                <a:tab pos="4695825" algn="l"/>
                <a:tab pos="5145088" algn="l"/>
                <a:tab pos="5594350" algn="l"/>
                <a:tab pos="6043613" algn="l"/>
                <a:tab pos="6492875" algn="l"/>
                <a:tab pos="6942138" algn="l"/>
                <a:tab pos="7391400" algn="l"/>
                <a:tab pos="7840663" algn="l"/>
                <a:tab pos="8289925" algn="l"/>
                <a:tab pos="8739188" algn="l"/>
                <a:tab pos="918845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marL="185784" indent="-185784" algn="ctr" defTabSz="407571" fontAlgn="base" hangingPunct="0">
              <a:spcBef>
                <a:spcPct val="0"/>
              </a:spcBef>
              <a:spcAft>
                <a:spcPct val="0"/>
              </a:spcAft>
              <a:tabLst>
                <a:tab pos="185784" algn="l"/>
                <a:tab pos="591914" algn="l"/>
                <a:tab pos="999485" algn="l"/>
                <a:tab pos="1407056" algn="l"/>
                <a:tab pos="1814627" algn="l"/>
                <a:tab pos="2222198" algn="l"/>
                <a:tab pos="2629769" algn="l"/>
                <a:tab pos="3037340" algn="l"/>
                <a:tab pos="3444911" algn="l"/>
                <a:tab pos="3852482" algn="l"/>
                <a:tab pos="4260052" algn="l"/>
                <a:tab pos="4667624" algn="l"/>
                <a:tab pos="5075194" algn="l"/>
                <a:tab pos="5482766" algn="l"/>
                <a:tab pos="5890336" algn="l"/>
                <a:tab pos="6297908" algn="l"/>
                <a:tab pos="6705478" algn="l"/>
                <a:tab pos="7113049" algn="l"/>
                <a:tab pos="7520620" algn="l"/>
                <a:tab pos="7928191" algn="l"/>
                <a:tab pos="8335762" algn="l"/>
              </a:tabLst>
            </a:pPr>
            <a:r>
              <a:rPr lang="en-GB" altLang="de-DE" sz="3992" b="1" dirty="0">
                <a:solidFill>
                  <a:srgbClr val="000000"/>
                </a:solidFill>
              </a:rPr>
              <a:t>Von der </a:t>
            </a:r>
            <a:r>
              <a:rPr lang="en-GB" altLang="de-DE" sz="3992" b="1" dirty="0" err="1">
                <a:solidFill>
                  <a:srgbClr val="000000"/>
                </a:solidFill>
              </a:rPr>
              <a:t>Projektidee</a:t>
            </a:r>
            <a:r>
              <a:rPr lang="en-GB" altLang="de-DE" sz="3992" b="1" dirty="0">
                <a:solidFill>
                  <a:srgbClr val="000000"/>
                </a:solidFill>
              </a:rPr>
              <a:t> bis </a:t>
            </a:r>
            <a:r>
              <a:rPr lang="en-GB" altLang="de-DE" sz="3992" b="1" dirty="0" err="1">
                <a:solidFill>
                  <a:srgbClr val="000000"/>
                </a:solidFill>
              </a:rPr>
              <a:t>zur</a:t>
            </a:r>
            <a:r>
              <a:rPr lang="en-GB" altLang="de-DE" sz="3992" b="1" dirty="0">
                <a:solidFill>
                  <a:srgbClr val="000000"/>
                </a:solidFill>
              </a:rPr>
              <a:t> </a:t>
            </a:r>
            <a:r>
              <a:rPr lang="en-GB" altLang="de-DE" sz="3992" b="1" dirty="0" err="1">
                <a:solidFill>
                  <a:srgbClr val="000000"/>
                </a:solidFill>
              </a:rPr>
              <a:t>Antragstellung</a:t>
            </a:r>
            <a:endParaRPr lang="en-GB" altLang="de-DE" sz="3992" b="1" dirty="0">
              <a:solidFill>
                <a:srgbClr val="000000"/>
              </a:solidFill>
            </a:endParaRPr>
          </a:p>
          <a:p>
            <a:pPr marL="185784" indent="-185784" algn="ctr" defTabSz="407571" fontAlgn="base" hangingPunct="0">
              <a:spcBef>
                <a:spcPct val="0"/>
              </a:spcBef>
              <a:spcAft>
                <a:spcPct val="0"/>
              </a:spcAft>
              <a:tabLst>
                <a:tab pos="185784" algn="l"/>
                <a:tab pos="591914" algn="l"/>
                <a:tab pos="999485" algn="l"/>
                <a:tab pos="1407056" algn="l"/>
                <a:tab pos="1814627" algn="l"/>
                <a:tab pos="2222198" algn="l"/>
                <a:tab pos="2629769" algn="l"/>
                <a:tab pos="3037340" algn="l"/>
                <a:tab pos="3444911" algn="l"/>
                <a:tab pos="3852482" algn="l"/>
                <a:tab pos="4260052" algn="l"/>
                <a:tab pos="4667624" algn="l"/>
                <a:tab pos="5075194" algn="l"/>
                <a:tab pos="5482766" algn="l"/>
                <a:tab pos="5890336" algn="l"/>
                <a:tab pos="6297908" algn="l"/>
                <a:tab pos="6705478" algn="l"/>
                <a:tab pos="7113049" algn="l"/>
                <a:tab pos="7520620" algn="l"/>
                <a:tab pos="7928191" algn="l"/>
                <a:tab pos="8335762" algn="l"/>
              </a:tabLst>
            </a:pPr>
            <a:endParaRPr lang="en-GB" altLang="de-DE" sz="3992" b="1" dirty="0">
              <a:solidFill>
                <a:srgbClr val="000000"/>
              </a:solidFill>
            </a:endParaRPr>
          </a:p>
          <a:p>
            <a:pPr marL="185784" indent="-185784" algn="ctr" defTabSz="407571" fontAlgn="base" hangingPunct="0">
              <a:spcBef>
                <a:spcPct val="0"/>
              </a:spcBef>
              <a:spcAft>
                <a:spcPct val="0"/>
              </a:spcAft>
              <a:tabLst>
                <a:tab pos="185784" algn="l"/>
                <a:tab pos="591914" algn="l"/>
                <a:tab pos="999485" algn="l"/>
                <a:tab pos="1407056" algn="l"/>
                <a:tab pos="1814627" algn="l"/>
                <a:tab pos="2222198" algn="l"/>
                <a:tab pos="2629769" algn="l"/>
                <a:tab pos="3037340" algn="l"/>
                <a:tab pos="3444911" algn="l"/>
                <a:tab pos="3852482" algn="l"/>
                <a:tab pos="4260052" algn="l"/>
                <a:tab pos="4667624" algn="l"/>
                <a:tab pos="5075194" algn="l"/>
                <a:tab pos="5482766" algn="l"/>
                <a:tab pos="5890336" algn="l"/>
                <a:tab pos="6297908" algn="l"/>
                <a:tab pos="6705478" algn="l"/>
                <a:tab pos="7113049" algn="l"/>
                <a:tab pos="7520620" algn="l"/>
                <a:tab pos="7928191" algn="l"/>
                <a:tab pos="8335762" algn="l"/>
              </a:tabLst>
            </a:pPr>
            <a:endParaRPr lang="en-GB" altLang="de-DE" sz="2903" dirty="0">
              <a:solidFill>
                <a:srgbClr val="000000"/>
              </a:solidFill>
            </a:endParaRPr>
          </a:p>
          <a:p>
            <a:pPr marL="185784" indent="-185784" algn="ctr" defTabSz="407571" fontAlgn="base" hangingPunct="0">
              <a:spcBef>
                <a:spcPct val="0"/>
              </a:spcBef>
              <a:spcAft>
                <a:spcPct val="0"/>
              </a:spcAft>
              <a:tabLst>
                <a:tab pos="185784" algn="l"/>
                <a:tab pos="591914" algn="l"/>
                <a:tab pos="999485" algn="l"/>
                <a:tab pos="1407056" algn="l"/>
                <a:tab pos="1814627" algn="l"/>
                <a:tab pos="2222198" algn="l"/>
                <a:tab pos="2629769" algn="l"/>
                <a:tab pos="3037340" algn="l"/>
                <a:tab pos="3444911" algn="l"/>
                <a:tab pos="3852482" algn="l"/>
                <a:tab pos="4260052" algn="l"/>
                <a:tab pos="4667624" algn="l"/>
                <a:tab pos="5075194" algn="l"/>
                <a:tab pos="5482766" algn="l"/>
                <a:tab pos="5890336" algn="l"/>
                <a:tab pos="6297908" algn="l"/>
                <a:tab pos="6705478" algn="l"/>
                <a:tab pos="7113049" algn="l"/>
                <a:tab pos="7520620" algn="l"/>
                <a:tab pos="7928191" algn="l"/>
                <a:tab pos="8335762" algn="l"/>
              </a:tabLst>
            </a:pPr>
            <a:r>
              <a:rPr lang="en-GB" altLang="de-DE" sz="2400" dirty="0">
                <a:solidFill>
                  <a:srgbClr val="000000"/>
                </a:solidFill>
              </a:rPr>
              <a:t>26.01.2022 </a:t>
            </a:r>
            <a:r>
              <a:rPr lang="en-GB" altLang="de-DE" sz="2400" dirty="0" err="1">
                <a:solidFill>
                  <a:srgbClr val="000000"/>
                </a:solidFill>
              </a:rPr>
              <a:t>Onlineworkshop</a:t>
            </a:r>
            <a:r>
              <a:rPr lang="en-GB" altLang="de-DE" sz="2400" dirty="0">
                <a:solidFill>
                  <a:srgbClr val="000000"/>
                </a:solidFill>
              </a:rPr>
              <a:t> “</a:t>
            </a:r>
            <a:r>
              <a:rPr lang="en-GB" altLang="de-DE" sz="2400" dirty="0" err="1">
                <a:solidFill>
                  <a:srgbClr val="000000"/>
                </a:solidFill>
              </a:rPr>
              <a:t>Präventionsprojekte</a:t>
            </a:r>
            <a:r>
              <a:rPr lang="en-GB" altLang="de-DE" sz="2400" dirty="0">
                <a:solidFill>
                  <a:srgbClr val="000000"/>
                </a:solidFill>
              </a:rPr>
              <a:t> </a:t>
            </a:r>
            <a:r>
              <a:rPr lang="en-GB" altLang="de-DE" sz="2400" dirty="0" err="1">
                <a:solidFill>
                  <a:srgbClr val="000000"/>
                </a:solidFill>
              </a:rPr>
              <a:t>richtig</a:t>
            </a:r>
            <a:r>
              <a:rPr lang="en-GB" altLang="de-DE" sz="2400" dirty="0">
                <a:solidFill>
                  <a:srgbClr val="000000"/>
                </a:solidFill>
              </a:rPr>
              <a:t> auf den </a:t>
            </a:r>
            <a:r>
              <a:rPr lang="en-GB" altLang="de-DE" sz="2400" dirty="0" err="1">
                <a:solidFill>
                  <a:srgbClr val="000000"/>
                </a:solidFill>
              </a:rPr>
              <a:t>Weg</a:t>
            </a:r>
            <a:r>
              <a:rPr lang="en-GB" altLang="de-DE" sz="2400" dirty="0">
                <a:solidFill>
                  <a:srgbClr val="000000"/>
                </a:solidFill>
              </a:rPr>
              <a:t> </a:t>
            </a:r>
            <a:r>
              <a:rPr lang="en-GB" altLang="de-DE" sz="2400" dirty="0" err="1">
                <a:solidFill>
                  <a:srgbClr val="000000"/>
                </a:solidFill>
              </a:rPr>
              <a:t>bringen</a:t>
            </a:r>
            <a:r>
              <a:rPr lang="en-GB" altLang="de-DE" sz="2400" dirty="0">
                <a:solidFill>
                  <a:srgbClr val="000000"/>
                </a:solidFill>
              </a:rPr>
              <a:t>”</a:t>
            </a:r>
            <a:endParaRPr lang="de-DE" altLang="de-DE" sz="2400" dirty="0">
              <a:solidFill>
                <a:srgbClr val="000000"/>
              </a:solidFill>
              <a:latin typeface="+mj-lt"/>
              <a:cs typeface="Calibri" panose="020F0502020204030204" pitchFamily="34" charset="0"/>
            </a:endParaRPr>
          </a:p>
          <a:p>
            <a:pPr marL="185784" indent="-185784" algn="ctr" defTabSz="407571" fontAlgn="base" hangingPunct="0">
              <a:spcBef>
                <a:spcPct val="0"/>
              </a:spcBef>
              <a:spcAft>
                <a:spcPct val="0"/>
              </a:spcAft>
              <a:tabLst>
                <a:tab pos="185784" algn="l"/>
                <a:tab pos="591914" algn="l"/>
                <a:tab pos="999485" algn="l"/>
                <a:tab pos="1407056" algn="l"/>
                <a:tab pos="1814627" algn="l"/>
                <a:tab pos="2222198" algn="l"/>
                <a:tab pos="2629769" algn="l"/>
                <a:tab pos="3037340" algn="l"/>
                <a:tab pos="3444911" algn="l"/>
                <a:tab pos="3852482" algn="l"/>
                <a:tab pos="4260052" algn="l"/>
                <a:tab pos="4667624" algn="l"/>
                <a:tab pos="5075194" algn="l"/>
                <a:tab pos="5482766" algn="l"/>
                <a:tab pos="5890336" algn="l"/>
                <a:tab pos="6297908" algn="l"/>
                <a:tab pos="6705478" algn="l"/>
                <a:tab pos="7113049" algn="l"/>
                <a:tab pos="7520620" algn="l"/>
                <a:tab pos="7928191" algn="l"/>
                <a:tab pos="8335762" algn="l"/>
              </a:tabLst>
            </a:pPr>
            <a:endParaRPr lang="en-GB" altLang="de-DE" sz="2359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196072" y="504054"/>
            <a:ext cx="7801299" cy="1139160"/>
          </a:xfrm>
        </p:spPr>
        <p:txBody>
          <a:bodyPr/>
          <a:lstStyle/>
          <a:p>
            <a:pPr eaLnBrk="1"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de-DE"/>
              <a:t>Stiftung Braunschweigischer Kulturbesitz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Projektbeschreibung</a:t>
            </a:r>
          </a:p>
        </p:txBody>
      </p:sp>
      <p:sp>
        <p:nvSpPr>
          <p:cNvPr id="32771" name="Inhaltsplatzhalter 2"/>
          <p:cNvSpPr>
            <a:spLocks noGrp="1"/>
          </p:cNvSpPr>
          <p:nvPr>
            <p:ph idx="1"/>
          </p:nvPr>
        </p:nvSpPr>
        <p:spPr/>
        <p:txBody>
          <a:bodyPr tIns="360000"/>
          <a:lstStyle/>
          <a:p>
            <a:pPr eaLnBrk="1"/>
            <a:r>
              <a:rPr lang="de-DE" altLang="de-DE" dirty="0"/>
              <a:t>Projektinhalt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Warum wird das Projekt durchgeführt?</a:t>
            </a:r>
            <a:br>
              <a:rPr lang="de-DE" altLang="de-DE" dirty="0"/>
            </a:br>
            <a:r>
              <a:rPr lang="de-DE" altLang="de-DE" sz="2540" i="1" dirty="0"/>
              <a:t>Bedarf? Ziele?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Zeitraum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Ort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Mitwirkende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Ausgaben- und Finanzierungsplan</a:t>
            </a:r>
          </a:p>
        </p:txBody>
      </p:sp>
      <p:sp>
        <p:nvSpPr>
          <p:cNvPr id="33795" name="Inhaltsplatzhalter 2"/>
          <p:cNvSpPr>
            <a:spLocks noGrp="1"/>
          </p:cNvSpPr>
          <p:nvPr>
            <p:ph sz="half" idx="1"/>
          </p:nvPr>
        </p:nvSpPr>
        <p:spPr/>
        <p:txBody>
          <a:bodyPr tIns="360000"/>
          <a:lstStyle/>
          <a:p>
            <a:pPr eaLnBrk="1"/>
            <a:r>
              <a:rPr lang="de-DE" altLang="de-DE" dirty="0"/>
              <a:t>Ausgaben:</a:t>
            </a:r>
            <a:br>
              <a:rPr lang="de-DE" altLang="de-DE" dirty="0"/>
            </a:br>
            <a:r>
              <a:rPr lang="de-DE" altLang="de-DE" sz="2540" i="1" dirty="0"/>
              <a:t>Honorare</a:t>
            </a:r>
            <a:br>
              <a:rPr lang="de-DE" altLang="de-DE" sz="2540" i="1" dirty="0"/>
            </a:br>
            <a:r>
              <a:rPr lang="de-DE" altLang="de-DE" sz="2540" i="1" dirty="0"/>
              <a:t>Werbung</a:t>
            </a:r>
            <a:br>
              <a:rPr lang="de-DE" altLang="de-DE" sz="2540" i="1" dirty="0"/>
            </a:br>
            <a:r>
              <a:rPr lang="de-DE" altLang="de-DE" sz="2540" i="1" dirty="0"/>
              <a:t>Ausstattung</a:t>
            </a:r>
            <a:br>
              <a:rPr lang="de-DE" altLang="de-DE" sz="2540" i="1" dirty="0"/>
            </a:br>
            <a:r>
              <a:rPr lang="de-DE" altLang="de-DE" sz="2540" i="1" dirty="0"/>
              <a:t>Miete</a:t>
            </a:r>
            <a:br>
              <a:rPr lang="de-DE" altLang="de-DE" sz="2540" i="1" dirty="0"/>
            </a:br>
            <a:r>
              <a:rPr lang="de-DE" altLang="de-DE" sz="2540" i="1" dirty="0"/>
              <a:t>Fahrtkosten</a:t>
            </a:r>
            <a:br>
              <a:rPr lang="de-DE" altLang="de-DE" sz="2540" i="1" dirty="0"/>
            </a:br>
            <a:r>
              <a:rPr lang="de-DE" altLang="de-DE" sz="2540" i="1" dirty="0"/>
              <a:t>Sonstiges</a:t>
            </a:r>
          </a:p>
        </p:txBody>
      </p:sp>
      <p:sp>
        <p:nvSpPr>
          <p:cNvPr id="33796" name="Inhaltsplatzhalter 3"/>
          <p:cNvSpPr>
            <a:spLocks noGrp="1"/>
          </p:cNvSpPr>
          <p:nvPr>
            <p:ph sz="half" idx="2"/>
          </p:nvPr>
        </p:nvSpPr>
        <p:spPr/>
        <p:txBody>
          <a:bodyPr tIns="360000"/>
          <a:lstStyle/>
          <a:p>
            <a:pPr eaLnBrk="1"/>
            <a:r>
              <a:rPr lang="de-DE" altLang="de-DE" dirty="0"/>
              <a:t>Geplante Einnahmen</a:t>
            </a:r>
            <a:br>
              <a:rPr lang="de-DE" altLang="de-DE" sz="2540" dirty="0"/>
            </a:br>
            <a:r>
              <a:rPr lang="de-DE" altLang="de-DE" sz="2540" i="1" dirty="0"/>
              <a:t>Eigenmittel</a:t>
            </a:r>
            <a:br>
              <a:rPr lang="de-DE" altLang="de-DE" sz="2540" i="1" dirty="0"/>
            </a:br>
            <a:r>
              <a:rPr lang="de-DE" altLang="de-DE" sz="2540" i="1" dirty="0"/>
              <a:t>beantragte Förderung</a:t>
            </a:r>
            <a:br>
              <a:rPr lang="de-DE" altLang="de-DE" sz="2540" i="1" dirty="0"/>
            </a:br>
            <a:r>
              <a:rPr lang="de-DE" altLang="de-DE" sz="2540" i="1" dirty="0"/>
              <a:t>Drittmittel (weitere Förderer oder Sponsoren)</a:t>
            </a:r>
            <a:br>
              <a:rPr lang="de-DE" altLang="de-DE" sz="2540" i="1" dirty="0"/>
            </a:br>
            <a:endParaRPr lang="de-DE" altLang="de-DE" sz="2540" i="1" dirty="0"/>
          </a:p>
          <a:p>
            <a:pPr eaLnBrk="1"/>
            <a:r>
              <a:rPr lang="de-DE" altLang="de-DE" dirty="0"/>
              <a:t>Darstellung der Eigenleistungen</a:t>
            </a:r>
          </a:p>
        </p:txBody>
      </p:sp>
      <p:sp>
        <p:nvSpPr>
          <p:cNvPr id="33797" name="Textfeld 4"/>
          <p:cNvSpPr txBox="1">
            <a:spLocks noChangeArrowheads="1"/>
          </p:cNvSpPr>
          <p:nvPr/>
        </p:nvSpPr>
        <p:spPr bwMode="auto">
          <a:xfrm>
            <a:off x="2242156" y="6041435"/>
            <a:ext cx="8230464" cy="326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407571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r>
              <a:rPr lang="de-DE" altLang="de-DE" sz="1633">
                <a:solidFill>
                  <a:srgbClr val="FF0000"/>
                </a:solidFill>
                <a:latin typeface="Arial" panose="020B0604020202020204" pitchFamily="34" charset="0"/>
              </a:rPr>
              <a:t>Der Ausgaben und Finanzierungsplan muss immer ausgeglichen sein!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Bescheid und Mittelabruf</a:t>
            </a:r>
          </a:p>
        </p:txBody>
      </p:sp>
      <p:sp>
        <p:nvSpPr>
          <p:cNvPr id="3481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052" indent="0" algn="ctr" eaLnBrk="1">
              <a:buNone/>
            </a:pPr>
            <a:endParaRPr lang="de-DE" altLang="de-DE" sz="3992" dirty="0"/>
          </a:p>
          <a:p>
            <a:pPr marL="95052" indent="0" algn="ctr" eaLnBrk="1">
              <a:buNone/>
            </a:pPr>
            <a:r>
              <a:rPr lang="de-DE" altLang="de-DE" sz="3992" dirty="0"/>
              <a:t>Bitte lesen Sie den Bescheid </a:t>
            </a:r>
          </a:p>
          <a:p>
            <a:pPr marL="95052" indent="0" algn="ctr" eaLnBrk="1">
              <a:buNone/>
            </a:pPr>
            <a:r>
              <a:rPr lang="de-DE" altLang="de-DE" sz="3992" dirty="0"/>
              <a:t>sorgfältig und komplett durch!</a:t>
            </a:r>
          </a:p>
          <a:p>
            <a:pPr marL="95052" indent="0" algn="ctr" eaLnBrk="1">
              <a:buNone/>
            </a:pPr>
            <a:endParaRPr lang="de-DE" altLang="de-DE" sz="3992" dirty="0"/>
          </a:p>
          <a:p>
            <a:pPr marL="95052" indent="0" algn="ctr" eaLnBrk="1">
              <a:buNone/>
            </a:pPr>
            <a:r>
              <a:rPr lang="de-DE" altLang="de-DE" sz="3992" dirty="0"/>
              <a:t>Rufen Sie die Mittel erst ab, wenn Sie diese innerhalb von 2 Monaten benötigen!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Während des laufenden Projektes</a:t>
            </a:r>
          </a:p>
        </p:txBody>
      </p:sp>
      <p:sp>
        <p:nvSpPr>
          <p:cNvPr id="35843" name="Inhaltsplatzhalter 2"/>
          <p:cNvSpPr>
            <a:spLocks noGrp="1"/>
          </p:cNvSpPr>
          <p:nvPr>
            <p:ph idx="1"/>
          </p:nvPr>
        </p:nvSpPr>
        <p:spPr/>
        <p:txBody>
          <a:bodyPr tIns="360000"/>
          <a:lstStyle/>
          <a:p>
            <a:pPr eaLnBrk="1"/>
            <a:r>
              <a:rPr lang="de-DE" altLang="de-DE" dirty="0"/>
              <a:t>Wichtige Änderungen umgehend mitteilen und um Zustimmung bitten</a:t>
            </a:r>
            <a:br>
              <a:rPr lang="de-DE" altLang="de-DE" dirty="0"/>
            </a:br>
            <a:r>
              <a:rPr lang="de-DE" altLang="de-DE" sz="2540" i="1" dirty="0"/>
              <a:t>(vor allem bei finanziellen Änderungen)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Programme, Plakate etc. zusenden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Zu Presseterminen oder Präsentationen einladen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In Begleitmaterialien und vor der Presse auf den Förderer hinweisen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Nach Beendigung des Projektes</a:t>
            </a:r>
          </a:p>
        </p:txBody>
      </p:sp>
      <p:sp>
        <p:nvSpPr>
          <p:cNvPr id="36867" name="Inhaltsplatzhalter 2"/>
          <p:cNvSpPr>
            <a:spLocks noGrp="1"/>
          </p:cNvSpPr>
          <p:nvPr>
            <p:ph idx="1"/>
          </p:nvPr>
        </p:nvSpPr>
        <p:spPr/>
        <p:txBody>
          <a:bodyPr tIns="360000"/>
          <a:lstStyle/>
          <a:p>
            <a:pPr eaLnBrk="1"/>
            <a:r>
              <a:rPr lang="de-DE" altLang="de-DE" dirty="0"/>
              <a:t>Den Verwendungsnachweis mit Sachbericht und den erforderlichen Belegkopien einreichen (spätestens sechs Monate nach Abschluss des Projektes)</a:t>
            </a:r>
            <a:br>
              <a:rPr lang="de-DE" altLang="de-DE" dirty="0"/>
            </a:b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Geben Sie Überschüsse an und klären Sie eine eventuelle Rückzahlung!</a:t>
            </a:r>
          </a:p>
          <a:p>
            <a:pPr eaLnBrk="1"/>
            <a:endParaRPr lang="de-DE" altLang="de-D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ChangeArrowheads="1"/>
          </p:cNvSpPr>
          <p:nvPr>
            <p:ph type="title"/>
          </p:nvPr>
        </p:nvSpPr>
        <p:spPr>
          <a:xfrm>
            <a:off x="2196072" y="665351"/>
            <a:ext cx="7802739" cy="1058512"/>
          </a:xfrm>
        </p:spPr>
        <p:txBody>
          <a:bodyPr/>
          <a:lstStyle/>
          <a:p>
            <a:pPr eaLnBrk="1"/>
            <a:endParaRPr lang="de-DE" altLang="de-DE" dirty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196072" y="1947085"/>
            <a:ext cx="7802739" cy="4234045"/>
          </a:xfrm>
        </p:spPr>
        <p:txBody>
          <a:bodyPr anchor="ctr"/>
          <a:lstStyle/>
          <a:p>
            <a:pPr marL="0" indent="0" algn="ctr" eaLnBrk="1">
              <a:buClr>
                <a:srgbClr val="000000"/>
              </a:buClr>
              <a:buNone/>
            </a:pPr>
            <a:r>
              <a:rPr lang="en-GB" altLang="de-DE" sz="3629" dirty="0" err="1"/>
              <a:t>Vielen</a:t>
            </a:r>
            <a:r>
              <a:rPr lang="en-GB" altLang="de-DE" sz="3629" dirty="0"/>
              <a:t> Dank </a:t>
            </a:r>
            <a:r>
              <a:rPr lang="en-GB" altLang="de-DE" sz="3629" dirty="0" err="1"/>
              <a:t>für</a:t>
            </a:r>
            <a:r>
              <a:rPr lang="en-GB" altLang="de-DE" sz="3629" dirty="0"/>
              <a:t> </a:t>
            </a:r>
            <a:r>
              <a:rPr lang="en-GB" altLang="de-DE" sz="3629" dirty="0" err="1"/>
              <a:t>Ihre</a:t>
            </a:r>
            <a:r>
              <a:rPr lang="en-GB" altLang="de-DE" sz="3629" dirty="0"/>
              <a:t> </a:t>
            </a:r>
            <a:r>
              <a:rPr lang="en-GB" altLang="de-DE" sz="3629" dirty="0" err="1"/>
              <a:t>Aufmerksamkeit</a:t>
            </a:r>
            <a:r>
              <a:rPr lang="en-GB" altLang="de-DE" sz="3629" dirty="0"/>
              <a:t>!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Grp="1" noChangeArrowheads="1"/>
          </p:cNvSpPr>
          <p:nvPr>
            <p:ph type="title"/>
          </p:nvPr>
        </p:nvSpPr>
        <p:spPr>
          <a:xfrm>
            <a:off x="2196072" y="504054"/>
            <a:ext cx="7802739" cy="1139160"/>
          </a:xfrm>
        </p:spPr>
        <p:txBody>
          <a:bodyPr/>
          <a:lstStyle/>
          <a:p>
            <a:pPr eaLnBrk="1"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de-DE" dirty="0" err="1"/>
              <a:t>Fragen</a:t>
            </a:r>
            <a:endParaRPr lang="en-GB" altLang="de-DE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196072" y="1947085"/>
            <a:ext cx="7802739" cy="4234045"/>
          </a:xfrm>
        </p:spPr>
        <p:txBody>
          <a:bodyPr anchor="ctr"/>
          <a:lstStyle/>
          <a:p>
            <a:pPr marL="0" indent="0" algn="ctr" eaLnBrk="1">
              <a:buClr>
                <a:srgbClr val="000000"/>
              </a:buClr>
              <a:buNone/>
              <a:tabLst>
                <a:tab pos="185784" algn="l"/>
                <a:tab pos="404691" algn="l"/>
                <a:tab pos="812262" algn="l"/>
                <a:tab pos="1219833" algn="l"/>
                <a:tab pos="1627403" algn="l"/>
                <a:tab pos="2034975" algn="l"/>
                <a:tab pos="2442545" algn="l"/>
                <a:tab pos="2850117" algn="l"/>
                <a:tab pos="3257687" algn="l"/>
                <a:tab pos="3665259" algn="l"/>
                <a:tab pos="4072829" algn="l"/>
                <a:tab pos="4480400" algn="l"/>
                <a:tab pos="4887971" algn="l"/>
                <a:tab pos="5295542" algn="l"/>
                <a:tab pos="5703113" algn="l"/>
                <a:tab pos="6112124" algn="l"/>
                <a:tab pos="6518255" algn="l"/>
                <a:tab pos="6925826" algn="l"/>
                <a:tab pos="7333397" algn="l"/>
                <a:tab pos="7740968" algn="l"/>
                <a:tab pos="8148538" algn="l"/>
              </a:tabLst>
            </a:pPr>
            <a:r>
              <a:rPr lang="en-GB" altLang="de-DE" sz="18144" b="1" dirty="0"/>
              <a:t>?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0B0C4E-CEC3-45D6-8731-93DD34C5A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Kontakt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7DB2D8-138B-4863-B923-9CDDA3BF0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052" indent="0">
              <a:buNone/>
            </a:pPr>
            <a:r>
              <a:rPr lang="de-DE" dirty="0"/>
              <a:t>Raphaela Harms</a:t>
            </a:r>
            <a:br>
              <a:rPr lang="de-DE" dirty="0"/>
            </a:br>
            <a:r>
              <a:rPr lang="de-DE" dirty="0"/>
              <a:t>Stiftung Braunschweigischer Kulturbesitz</a:t>
            </a:r>
          </a:p>
          <a:p>
            <a:pPr marL="95052" indent="0">
              <a:buNone/>
            </a:pPr>
            <a:r>
              <a:rPr lang="de-DE" dirty="0"/>
              <a:t>0531/ 7074252</a:t>
            </a:r>
          </a:p>
          <a:p>
            <a:pPr marL="95052" indent="0">
              <a:buNone/>
            </a:pPr>
            <a:r>
              <a:rPr lang="de-DE" dirty="0"/>
              <a:t>raphaela.harms@sbk.niedersachsen.de</a:t>
            </a:r>
          </a:p>
          <a:p>
            <a:pPr marL="95052" indent="0">
              <a:buNone/>
            </a:pPr>
            <a:r>
              <a:rPr lang="de-DE" dirty="0"/>
              <a:t>www.sbk-bs.de</a:t>
            </a:r>
          </a:p>
          <a:p>
            <a:pPr marL="95052" indent="0">
              <a:buNone/>
            </a:pPr>
            <a:endParaRPr lang="de-DE" dirty="0"/>
          </a:p>
          <a:p>
            <a:pPr marL="95052" indent="0">
              <a:buNone/>
            </a:pPr>
            <a:endParaRPr lang="de-DE" dirty="0"/>
          </a:p>
          <a:p>
            <a:pPr marL="95052" indent="0">
              <a:buNone/>
            </a:pPr>
            <a:r>
              <a:rPr lang="de-DE" dirty="0"/>
              <a:t>Weiterführende Informationen:</a:t>
            </a:r>
          </a:p>
          <a:p>
            <a:pPr marL="95052" indent="0">
              <a:buNone/>
            </a:pPr>
            <a:r>
              <a:rPr lang="de-DE" dirty="0"/>
              <a:t>https://das-haus-der-braunschweigischen-stiftungen.de/veranstaltungen/</a:t>
            </a:r>
          </a:p>
          <a:p>
            <a:pPr marL="95052" indent="0">
              <a:buNone/>
            </a:pPr>
            <a:r>
              <a:rPr lang="de-DE" dirty="0"/>
              <a:t>https://www.buergerkolleg-braunschweig.de/seminare/</a:t>
            </a:r>
          </a:p>
          <a:p>
            <a:pPr marL="95052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4709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2196072" y="544378"/>
            <a:ext cx="7807059" cy="1062832"/>
          </a:xfrm>
        </p:spPr>
        <p:txBody>
          <a:bodyPr/>
          <a:lstStyle/>
          <a:p>
            <a:pPr eaLnBrk="1">
              <a:tabLst>
                <a:tab pos="0" algn="l"/>
                <a:tab pos="406131" algn="l"/>
                <a:tab pos="813702" algn="l"/>
                <a:tab pos="1221273" algn="l"/>
                <a:tab pos="1628844" algn="l"/>
                <a:tab pos="2036415" algn="l"/>
                <a:tab pos="2443986" algn="l"/>
                <a:tab pos="2851556" algn="l"/>
                <a:tab pos="3259128" algn="l"/>
                <a:tab pos="3666698" algn="l"/>
                <a:tab pos="4074270" algn="l"/>
                <a:tab pos="4481840" algn="l"/>
                <a:tab pos="4889412" algn="l"/>
                <a:tab pos="5296982" algn="l"/>
                <a:tab pos="5704553" algn="l"/>
                <a:tab pos="6112124" algn="l"/>
                <a:tab pos="6519695" algn="l"/>
                <a:tab pos="6927266" algn="l"/>
                <a:tab pos="7334837" algn="l"/>
                <a:tab pos="7742408" algn="l"/>
                <a:tab pos="8149979" algn="l"/>
              </a:tabLst>
            </a:pPr>
            <a:r>
              <a:rPr lang="en-GB" altLang="de-DE"/>
              <a:t>Von der Projektidee zur Antragstellung</a:t>
            </a: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415" y="1857796"/>
            <a:ext cx="2746368" cy="2060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9237" y="4307493"/>
            <a:ext cx="2315763" cy="206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939" y="4307493"/>
            <a:ext cx="3096325" cy="2060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355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2915" y="1857796"/>
            <a:ext cx="2540427" cy="2060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Erste Überlegungen</a:t>
            </a:r>
          </a:p>
        </p:txBody>
      </p:sp>
      <p:sp>
        <p:nvSpPr>
          <p:cNvPr id="25603" name="Inhaltsplatzhalter 2"/>
          <p:cNvSpPr>
            <a:spLocks noGrp="1"/>
          </p:cNvSpPr>
          <p:nvPr>
            <p:ph idx="1"/>
          </p:nvPr>
        </p:nvSpPr>
        <p:spPr>
          <a:xfrm>
            <a:off x="788565" y="1906760"/>
            <a:ext cx="10502956" cy="4308932"/>
          </a:xfrm>
        </p:spPr>
        <p:txBody>
          <a:bodyPr tIns="360000"/>
          <a:lstStyle/>
          <a:p>
            <a:pPr eaLnBrk="1"/>
            <a:r>
              <a:rPr lang="de-DE" altLang="de-DE" dirty="0"/>
              <a:t>Grobe Idee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Konkretere Planungsvorstellungen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Erstellung eines realistischen Ausgaben- und Finanzierungsplans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Warum sollte dieses Projekt unbedingt gefördert werden?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Welche Förderer passen zu meinem Projekt?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ACHTUNG!</a:t>
            </a:r>
          </a:p>
        </p:txBody>
      </p:sp>
      <p:sp>
        <p:nvSpPr>
          <p:cNvPr id="2662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052" indent="0" algn="ctr" eaLnBrk="1">
              <a:buNone/>
            </a:pPr>
            <a:endParaRPr lang="de-DE" altLang="de-DE" dirty="0"/>
          </a:p>
          <a:p>
            <a:pPr marL="95052" indent="0" algn="ctr" eaLnBrk="1">
              <a:buNone/>
            </a:pPr>
            <a:endParaRPr lang="de-DE" altLang="de-DE" dirty="0"/>
          </a:p>
          <a:p>
            <a:pPr marL="95052" indent="0" algn="ctr" eaLnBrk="1">
              <a:buNone/>
            </a:pPr>
            <a:r>
              <a:rPr lang="de-DE" altLang="de-DE" sz="3992" dirty="0"/>
              <a:t>Wenn mit dem Projekt begonnen wurde, </a:t>
            </a:r>
            <a:br>
              <a:rPr lang="de-DE" altLang="de-DE" sz="3992" dirty="0"/>
            </a:br>
            <a:endParaRPr lang="de-DE" altLang="de-DE" sz="3992" dirty="0"/>
          </a:p>
          <a:p>
            <a:pPr marL="95052" indent="0" algn="ctr" eaLnBrk="1">
              <a:buNone/>
            </a:pPr>
            <a:r>
              <a:rPr lang="de-DE" altLang="de-DE" sz="3992" dirty="0"/>
              <a:t>ist u.U. </a:t>
            </a:r>
            <a:r>
              <a:rPr lang="de-DE" altLang="de-DE" sz="3992" dirty="0">
                <a:solidFill>
                  <a:schemeClr val="tx1"/>
                </a:solidFill>
              </a:rPr>
              <a:t>keine </a:t>
            </a:r>
            <a:r>
              <a:rPr lang="de-DE" altLang="de-DE" sz="3992" dirty="0"/>
              <a:t>Förderung mehr möglich!!!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Kontaktaufnahme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6641" y="1906760"/>
            <a:ext cx="10394880" cy="4292704"/>
          </a:xfrm>
        </p:spPr>
        <p:txBody>
          <a:bodyPr tIns="360000"/>
          <a:lstStyle/>
          <a:p>
            <a:pPr eaLnBrk="1">
              <a:defRPr/>
            </a:pPr>
            <a:r>
              <a:rPr lang="de-DE" dirty="0"/>
              <a:t>Persönliche Kontaktaufnahme zur Vorstellung des Projektes</a:t>
            </a:r>
            <a:br>
              <a:rPr lang="de-DE" dirty="0"/>
            </a:br>
            <a:br>
              <a:rPr lang="de-DE" dirty="0"/>
            </a:br>
            <a:endParaRPr lang="de-DE" dirty="0"/>
          </a:p>
          <a:p>
            <a:pPr eaLnBrk="1">
              <a:defRPr/>
            </a:pPr>
            <a:r>
              <a:rPr lang="de-DE" dirty="0"/>
              <a:t>Klärung, ob generelle Möglichkeit der Förderung besteht</a:t>
            </a:r>
            <a:br>
              <a:rPr lang="de-DE" dirty="0"/>
            </a:br>
            <a:r>
              <a:rPr lang="de-DE" dirty="0"/>
              <a:t>	</a:t>
            </a:r>
            <a:br>
              <a:rPr lang="de-DE" dirty="0"/>
            </a:br>
            <a:r>
              <a:rPr lang="de-DE" sz="2540" i="1" dirty="0"/>
              <a:t>Wo liegen die Erwartungen der Förderer?</a:t>
            </a:r>
            <a:br>
              <a:rPr lang="de-DE" sz="2540" i="1" dirty="0"/>
            </a:br>
            <a:r>
              <a:rPr lang="de-DE" sz="2540" i="1" dirty="0"/>
              <a:t>Antragsformulare, Fristen erfragen</a:t>
            </a:r>
            <a:br>
              <a:rPr lang="de-DE" sz="2540" i="1" dirty="0"/>
            </a:br>
            <a:endParaRPr lang="de-DE" sz="2540" i="1" dirty="0"/>
          </a:p>
          <a:p>
            <a:pPr marL="95052" indent="0" eaLnBrk="1">
              <a:buNone/>
              <a:defRPr/>
            </a:pPr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Schriftlichen Antrag stellen</a:t>
            </a:r>
          </a:p>
        </p:txBody>
      </p:sp>
      <p:sp>
        <p:nvSpPr>
          <p:cNvPr id="2867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5052" indent="0" algn="ctr" eaLnBrk="1">
              <a:buNone/>
            </a:pPr>
            <a:endParaRPr lang="de-DE" altLang="de-DE" dirty="0"/>
          </a:p>
          <a:p>
            <a:pPr marL="95052" indent="0" algn="ctr" eaLnBrk="1">
              <a:buNone/>
            </a:pPr>
            <a:endParaRPr lang="de-DE" altLang="de-DE" dirty="0"/>
          </a:p>
          <a:p>
            <a:pPr marL="95052" indent="0" algn="ctr" eaLnBrk="1">
              <a:buNone/>
            </a:pPr>
            <a:r>
              <a:rPr lang="de-DE" altLang="de-DE" sz="3992" dirty="0"/>
              <a:t>So wenig wie möglich, </a:t>
            </a:r>
            <a:br>
              <a:rPr lang="de-DE" altLang="de-DE" sz="3992" dirty="0"/>
            </a:br>
            <a:br>
              <a:rPr lang="de-DE" altLang="de-DE" sz="3992" dirty="0"/>
            </a:br>
            <a:r>
              <a:rPr lang="de-DE" altLang="de-DE" sz="3992" dirty="0"/>
              <a:t>so viel wie nötig!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Antrag</a:t>
            </a:r>
          </a:p>
        </p:txBody>
      </p:sp>
      <p:sp>
        <p:nvSpPr>
          <p:cNvPr id="29699" name="Inhaltsplatzhalter 2"/>
          <p:cNvSpPr>
            <a:spLocks noGrp="1"/>
          </p:cNvSpPr>
          <p:nvPr>
            <p:ph idx="1"/>
          </p:nvPr>
        </p:nvSpPr>
        <p:spPr/>
        <p:txBody>
          <a:bodyPr tIns="360000"/>
          <a:lstStyle/>
          <a:p>
            <a:pPr eaLnBrk="1"/>
            <a:r>
              <a:rPr lang="de-DE" altLang="de-DE" dirty="0"/>
              <a:t>Kurzes Anschreiben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Selbstdarstellung des Antragstellers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Projektbeschreibung</a:t>
            </a:r>
            <a:br>
              <a:rPr lang="de-DE" altLang="de-DE" dirty="0"/>
            </a:br>
            <a:endParaRPr lang="de-DE" altLang="de-DE" dirty="0"/>
          </a:p>
          <a:p>
            <a:pPr eaLnBrk="1"/>
            <a:r>
              <a:rPr lang="de-DE" altLang="de-DE" dirty="0"/>
              <a:t>Ausgaben und Finanzierungsplan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 u="sng"/>
              <a:t>Kurzes</a:t>
            </a:r>
            <a:r>
              <a:rPr lang="de-DE" altLang="de-DE"/>
              <a:t> Anschreiben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tIns="360000"/>
          <a:lstStyle/>
          <a:p>
            <a:pPr eaLnBrk="1">
              <a:defRPr/>
            </a:pPr>
            <a:r>
              <a:rPr lang="de-DE" dirty="0"/>
              <a:t>Wer?</a:t>
            </a:r>
          </a:p>
          <a:p>
            <a:pPr eaLnBrk="1">
              <a:defRPr/>
            </a:pPr>
            <a:r>
              <a:rPr lang="de-DE" dirty="0"/>
              <a:t>Was?</a:t>
            </a:r>
          </a:p>
          <a:p>
            <a:pPr eaLnBrk="1">
              <a:defRPr/>
            </a:pPr>
            <a:r>
              <a:rPr lang="de-DE" dirty="0"/>
              <a:t>Wann?</a:t>
            </a:r>
          </a:p>
          <a:p>
            <a:pPr eaLnBrk="1">
              <a:defRPr/>
            </a:pPr>
            <a:r>
              <a:rPr lang="de-DE" dirty="0"/>
              <a:t>Mit wem?</a:t>
            </a:r>
            <a:br>
              <a:rPr lang="de-DE" dirty="0"/>
            </a:br>
            <a:endParaRPr lang="de-DE" dirty="0"/>
          </a:p>
          <a:p>
            <a:pPr eaLnBrk="1">
              <a:defRPr/>
            </a:pPr>
            <a:r>
              <a:rPr lang="de-DE" dirty="0"/>
              <a:t>Warum?</a:t>
            </a:r>
            <a:br>
              <a:rPr lang="de-DE" dirty="0"/>
            </a:br>
            <a:r>
              <a:rPr lang="de-DE" sz="2540" i="1" dirty="0">
                <a:solidFill>
                  <a:srgbClr val="FF0000"/>
                </a:solidFill>
              </a:rPr>
              <a:t>TIP</a:t>
            </a:r>
            <a:r>
              <a:rPr lang="de-DE" sz="2540" i="1" dirty="0"/>
              <a:t>: Warum passt dieses Projekt zum Förderer</a:t>
            </a:r>
            <a:br>
              <a:rPr lang="de-DE" sz="2540" i="1" dirty="0"/>
            </a:br>
            <a:endParaRPr lang="de-DE" sz="2540" i="1" dirty="0"/>
          </a:p>
          <a:p>
            <a:pPr eaLnBrk="1">
              <a:defRPr/>
            </a:pPr>
            <a:r>
              <a:rPr lang="de-DE" dirty="0"/>
              <a:t>Details bitte in die Projektbeschreibung</a:t>
            </a:r>
          </a:p>
          <a:p>
            <a:pPr marL="95052" indent="0" eaLnBrk="1">
              <a:buNone/>
              <a:defRPr/>
            </a:pP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/>
            <a:r>
              <a:rPr lang="de-DE" altLang="de-DE"/>
              <a:t>Selbstdarstellung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tIns="360000"/>
          <a:lstStyle/>
          <a:p>
            <a:pPr eaLnBrk="1">
              <a:defRPr/>
            </a:pPr>
            <a:r>
              <a:rPr lang="de-DE" dirty="0"/>
              <a:t>Bei der ersten Antragstellung zwingend, später nur bei Änderungen</a:t>
            </a:r>
            <a:br>
              <a:rPr lang="de-DE" dirty="0"/>
            </a:br>
            <a:br>
              <a:rPr lang="de-DE" dirty="0"/>
            </a:br>
            <a:endParaRPr lang="de-DE" dirty="0"/>
          </a:p>
          <a:p>
            <a:pPr eaLnBrk="1">
              <a:defRPr/>
            </a:pPr>
            <a:r>
              <a:rPr lang="de-DE" dirty="0"/>
              <a:t>Warum sind Sie geeignet das Projekt durchzuführen?</a:t>
            </a:r>
            <a:br>
              <a:rPr lang="de-DE" dirty="0"/>
            </a:br>
            <a:r>
              <a:rPr lang="de-DE" sz="2540" i="1" dirty="0"/>
              <a:t>Fanden frühere Projekte statt, haben Sie Erfahrungen?</a:t>
            </a:r>
            <a:br>
              <a:rPr lang="de-DE" sz="2540" i="1" dirty="0"/>
            </a:br>
            <a:r>
              <a:rPr lang="de-DE" sz="2540" i="1" dirty="0"/>
              <a:t>Gibt es hierzu Presseartikel oder Unterlagen?</a:t>
            </a:r>
            <a:br>
              <a:rPr lang="de-DE" sz="2540" i="1" dirty="0"/>
            </a:br>
            <a:r>
              <a:rPr lang="de-DE" sz="2540" i="1" dirty="0"/>
              <a:t>Bisherige Kooperationen und Zusammenarbeiten sollten erwähnt werden</a:t>
            </a:r>
          </a:p>
          <a:p>
            <a:pPr marL="95052" indent="0" eaLnBrk="1">
              <a:buNone/>
              <a:defRPr/>
            </a:pPr>
            <a:br>
              <a:rPr lang="de-DE" dirty="0"/>
            </a:br>
            <a:br>
              <a:rPr lang="de-DE" dirty="0"/>
            </a:br>
            <a:endParaRPr lang="de-DE" dirty="0"/>
          </a:p>
          <a:p>
            <a:pPr marL="95052" indent="0" eaLnBrk="1">
              <a:buNone/>
              <a:defRPr/>
            </a:pPr>
            <a:br>
              <a:rPr lang="de-DE" dirty="0"/>
            </a:br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panose="05000000000000000000" pitchFamily="2" charset="2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Breitbild</PresentationFormat>
  <Paragraphs>79</Paragraphs>
  <Slides>17</Slides>
  <Notes>16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Arial Unicode MS</vt:lpstr>
      <vt:lpstr>Calibri</vt:lpstr>
      <vt:lpstr>Symbol</vt:lpstr>
      <vt:lpstr>Wingdings</vt:lpstr>
      <vt:lpstr>Standarddesign</vt:lpstr>
      <vt:lpstr>Stiftung Braunschweigischer Kulturbesitz</vt:lpstr>
      <vt:lpstr>Von der Projektidee zur Antragstellung</vt:lpstr>
      <vt:lpstr>Erste Überlegungen</vt:lpstr>
      <vt:lpstr>ACHTUNG!</vt:lpstr>
      <vt:lpstr>Kontaktaufnahme</vt:lpstr>
      <vt:lpstr>Schriftlichen Antrag stellen</vt:lpstr>
      <vt:lpstr>Antrag</vt:lpstr>
      <vt:lpstr>Kurzes Anschreiben</vt:lpstr>
      <vt:lpstr>Selbstdarstellung</vt:lpstr>
      <vt:lpstr>Projektbeschreibung</vt:lpstr>
      <vt:lpstr>Ausgaben- und Finanzierungsplan</vt:lpstr>
      <vt:lpstr>Bescheid und Mittelabruf</vt:lpstr>
      <vt:lpstr>Während des laufenden Projektes</vt:lpstr>
      <vt:lpstr>Nach Beendigung des Projektes</vt:lpstr>
      <vt:lpstr>PowerPoint-Präsentation</vt:lpstr>
      <vt:lpstr>Fragen</vt:lpstr>
      <vt:lpstr>Kontakt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Stiftung Braunschweigischer Kulturbesitz</dc:title>
  <dc:creator>Harms, Raphaela (SBK)</dc:creator>
  <cp:lastModifiedBy>Harms, Raphaela (SBK)</cp:lastModifiedBy>
  <cp:revision>16</cp:revision>
  <dcterms:created xsi:type="dcterms:W3CDTF">2021-05-27T10:58:22Z</dcterms:created>
  <dcterms:modified xsi:type="dcterms:W3CDTF">2022-01-24T11:42:55Z</dcterms:modified>
</cp:coreProperties>
</file>