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  <p:sldMasterId id="2147483648" r:id="rId2"/>
  </p:sldMasterIdLst>
  <p:notesMasterIdLst>
    <p:notesMasterId r:id="rId14"/>
  </p:notesMasterIdLst>
  <p:sldIdLst>
    <p:sldId id="319" r:id="rId3"/>
    <p:sldId id="298" r:id="rId4"/>
    <p:sldId id="304" r:id="rId5"/>
    <p:sldId id="333" r:id="rId6"/>
    <p:sldId id="338" r:id="rId7"/>
    <p:sldId id="340" r:id="rId8"/>
    <p:sldId id="341" r:id="rId9"/>
    <p:sldId id="334" r:id="rId10"/>
    <p:sldId id="335" r:id="rId11"/>
    <p:sldId id="330" r:id="rId12"/>
    <p:sldId id="309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33D31D63-5098-4DF8-B73E-AEFEA0E5C296}">
          <p14:sldIdLst>
            <p14:sldId id="319"/>
            <p14:sldId id="298"/>
            <p14:sldId id="304"/>
            <p14:sldId id="333"/>
            <p14:sldId id="338"/>
            <p14:sldId id="340"/>
            <p14:sldId id="341"/>
            <p14:sldId id="334"/>
            <p14:sldId id="335"/>
            <p14:sldId id="330"/>
            <p14:sldId id="30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D27C06"/>
    <a:srgbClr val="18A01B"/>
    <a:srgbClr val="A7539B"/>
    <a:srgbClr val="BA3F3F"/>
    <a:srgbClr val="CC9900"/>
    <a:srgbClr val="E8CF18"/>
    <a:srgbClr val="EFD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4691"/>
  </p:normalViewPr>
  <p:slideViewPr>
    <p:cSldViewPr snapToGrid="0" snapToObjects="1">
      <p:cViewPr varScale="1">
        <p:scale>
          <a:sx n="118" d="100"/>
          <a:sy n="118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B29EE-420C-47E0-9364-BD68DB3A30D4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23BE8-F6CF-4E84-BA70-385C9F0535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20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68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42399F-9BFC-8A4B-BECB-7EAA344B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65125"/>
            <a:ext cx="95844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468E74-E808-DA46-A194-E142BC5A1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1825625"/>
            <a:ext cx="9584499" cy="3894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218C3AC4-7266-2548-9C80-00DD4504AB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7055" y="5992715"/>
            <a:ext cx="11617890" cy="86528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F7CFC803-9DE1-EC49-BB5E-77ACEA6149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9997" y="6193196"/>
            <a:ext cx="1090809" cy="50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6872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5030B49A-05AE-564E-AF83-126194A1F2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1067" y="6166022"/>
            <a:ext cx="1151090" cy="53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0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5992715"/>
            <a:ext cx="11617890" cy="86528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2107096" y="2407184"/>
            <a:ext cx="989646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C00000"/>
                </a:solidFill>
              </a:rPr>
              <a:t>4. Braunschweiger Präventionstag </a:t>
            </a:r>
            <a:br>
              <a:rPr lang="de-DE" sz="2000" dirty="0">
                <a:solidFill>
                  <a:srgbClr val="C00000"/>
                </a:solidFill>
              </a:rPr>
            </a:br>
            <a:r>
              <a:rPr lang="de-DE" sz="3200" b="1" dirty="0">
                <a:solidFill>
                  <a:srgbClr val="C00000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</a:p>
          <a:p>
            <a:endParaRPr lang="de-DE" b="1" dirty="0">
              <a:solidFill>
                <a:srgbClr val="000000"/>
              </a:solidFill>
              <a:latin typeface="Franklin Gothic Book" panose="020B0503020102020204" pitchFamily="34" charset="0"/>
              <a:cs typeface="Calibri" panose="020F0502020204030204" pitchFamily="34" charset="0"/>
            </a:endParaRPr>
          </a:p>
          <a:p>
            <a:r>
              <a:rPr lang="de-DE" dirty="0">
                <a:solidFill>
                  <a:srgbClr val="C00000"/>
                </a:solidFill>
              </a:rPr>
              <a:t>9. Oktober 2025</a:t>
            </a:r>
          </a:p>
          <a:p>
            <a:endParaRPr lang="de-DE" dirty="0">
              <a:solidFill>
                <a:srgbClr val="C00000"/>
              </a:solidFill>
            </a:endParaRPr>
          </a:p>
          <a:p>
            <a:endParaRPr lang="de-DE" dirty="0">
              <a:solidFill>
                <a:srgbClr val="C00000"/>
              </a:solidFill>
            </a:endParaRPr>
          </a:p>
          <a:p>
            <a:endParaRPr lang="de-DE" dirty="0">
              <a:solidFill>
                <a:srgbClr val="C00000"/>
              </a:solidFill>
            </a:endParaRPr>
          </a:p>
          <a:p>
            <a:endParaRPr lang="de-DE" dirty="0">
              <a:solidFill>
                <a:srgbClr val="C00000"/>
              </a:solidFill>
            </a:endParaRPr>
          </a:p>
          <a:p>
            <a:endParaRPr lang="de-DE" dirty="0">
              <a:solidFill>
                <a:srgbClr val="C00000"/>
              </a:solidFill>
            </a:endParaRPr>
          </a:p>
          <a:p>
            <a:r>
              <a:rPr lang="de-DE" sz="1400" dirty="0">
                <a:solidFill>
                  <a:srgbClr val="C00000"/>
                </a:solidFill>
              </a:rPr>
              <a:t>Moderation: Falk-Martin Drescher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747" y="159047"/>
            <a:ext cx="3640688" cy="1534550"/>
          </a:xfrm>
          <a:prstGeom prst="rect">
            <a:avLst/>
          </a:prstGeom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8619DC9B-D77F-489B-F879-5FD93304B1F6}"/>
              </a:ext>
            </a:extLst>
          </p:cNvPr>
          <p:cNvSpPr txBox="1">
            <a:spLocks/>
          </p:cNvSpPr>
          <p:nvPr/>
        </p:nvSpPr>
        <p:spPr>
          <a:xfrm>
            <a:off x="1674945" y="6407815"/>
            <a:ext cx="53234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A3410EE-55F8-8367-317C-CF0A33CC3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565" y="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272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309667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491778" y="1528114"/>
            <a:ext cx="10541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800" dirty="0">
                <a:solidFill>
                  <a:srgbClr val="C00000"/>
                </a:solidFill>
              </a:rPr>
              <a:t>Vergabe des</a:t>
            </a:r>
            <a:br>
              <a:rPr lang="de-DE" sz="3200" dirty="0">
                <a:solidFill>
                  <a:srgbClr val="C00000"/>
                </a:solidFill>
              </a:rPr>
            </a:br>
            <a:endParaRPr lang="de-DE" sz="1600" dirty="0">
              <a:solidFill>
                <a:srgbClr val="C00000"/>
              </a:solidFill>
            </a:endParaRPr>
          </a:p>
          <a:p>
            <a:pPr algn="ctr"/>
            <a:r>
              <a:rPr lang="de-DE" sz="4400" dirty="0">
                <a:solidFill>
                  <a:srgbClr val="C00000"/>
                </a:solidFill>
              </a:rPr>
              <a:t>Braunschweiger Präventionspreises</a:t>
            </a:r>
            <a:br>
              <a:rPr lang="de-DE" sz="4400" dirty="0">
                <a:solidFill>
                  <a:srgbClr val="C00000"/>
                </a:solidFill>
              </a:rPr>
            </a:br>
            <a:r>
              <a:rPr lang="de-DE" sz="1600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de-DE" sz="3600" dirty="0">
                <a:solidFill>
                  <a:srgbClr val="C00000"/>
                </a:solidFill>
              </a:rPr>
              <a:t>2025</a:t>
            </a:r>
            <a:br>
              <a:rPr lang="de-DE" sz="3600" dirty="0">
                <a:solidFill>
                  <a:srgbClr val="C00000"/>
                </a:solidFill>
              </a:rPr>
            </a:br>
            <a:r>
              <a:rPr lang="de-DE" sz="1600" dirty="0">
                <a:solidFill>
                  <a:srgbClr val="C00000"/>
                </a:solidFill>
              </a:rPr>
              <a:t>	</a:t>
            </a:r>
            <a:br>
              <a:rPr lang="de-DE" sz="3600" dirty="0">
                <a:solidFill>
                  <a:srgbClr val="C00000"/>
                </a:solidFill>
              </a:rPr>
            </a:br>
            <a:r>
              <a:rPr lang="de-DE" sz="3600" dirty="0">
                <a:solidFill>
                  <a:srgbClr val="C00000"/>
                </a:solidFill>
              </a:rPr>
              <a:t>			</a:t>
            </a:r>
            <a:r>
              <a:rPr lang="de-DE" dirty="0"/>
              <a:t>Laudatio: Claudia Becker-Kunze und Thomas </a:t>
            </a:r>
            <a:r>
              <a:rPr lang="de-DE" dirty="0" err="1"/>
              <a:t>Bodendiek</a:t>
            </a:r>
            <a:r>
              <a:rPr lang="de-DE" dirty="0"/>
              <a:t> </a:t>
            </a:r>
            <a:r>
              <a:rPr lang="de-DE" sz="1200" dirty="0"/>
              <a:t>					</a:t>
            </a:r>
            <a:br>
              <a:rPr lang="de-DE" sz="1200" dirty="0"/>
            </a:b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873245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A97B1A6-0FE0-7415-AB00-85C82C9D7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3743" y="3876231"/>
            <a:ext cx="2143125" cy="214312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355771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0" y="1423016"/>
            <a:ext cx="121734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2000" b="1" dirty="0">
              <a:solidFill>
                <a:srgbClr val="C00000"/>
              </a:solidFill>
            </a:endParaRPr>
          </a:p>
          <a:p>
            <a:endParaRPr lang="de-DE" sz="2000" b="1" dirty="0">
              <a:solidFill>
                <a:srgbClr val="C00000"/>
              </a:solidFill>
            </a:endParaRPr>
          </a:p>
          <a:p>
            <a:endParaRPr lang="de-DE" sz="2000" b="1" dirty="0">
              <a:solidFill>
                <a:srgbClr val="C00000"/>
              </a:solidFill>
            </a:endParaRPr>
          </a:p>
          <a:p>
            <a:pPr algn="ctr"/>
            <a:r>
              <a:rPr lang="de-DE" sz="4800" dirty="0">
                <a:solidFill>
                  <a:srgbClr val="C00000"/>
                </a:solidFill>
              </a:rPr>
              <a:t>Schön, Sie dabei gehabt zu haben!</a:t>
            </a:r>
          </a:p>
        </p:txBody>
      </p:sp>
      <p:sp>
        <p:nvSpPr>
          <p:cNvPr id="2" name="Rechteck 1"/>
          <p:cNvSpPr/>
          <p:nvPr/>
        </p:nvSpPr>
        <p:spPr>
          <a:xfrm>
            <a:off x="514830" y="4405596"/>
            <a:ext cx="65116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/>
              <a:t>Kontakt:</a:t>
            </a:r>
            <a:br>
              <a:rPr lang="de-DE" sz="1600" dirty="0"/>
            </a:br>
            <a:r>
              <a:rPr lang="de-DE" sz="1600" dirty="0"/>
              <a:t>Braunschweiger Präventionsrat   I   Geschäftsführung: Thomas Seliger</a:t>
            </a:r>
            <a:br>
              <a:rPr lang="de-DE" sz="1600" dirty="0"/>
            </a:br>
            <a:r>
              <a:rPr lang="de-DE" sz="1600" dirty="0"/>
              <a:t>Tel.: 0531 470 8555   I    Email: praeventionsrat@braunschweig.de   </a:t>
            </a:r>
            <a:br>
              <a:rPr lang="de-DE" sz="1600" dirty="0"/>
            </a:br>
            <a:r>
              <a:rPr lang="de-DE" sz="1600" dirty="0"/>
              <a:t>Web: braunschweig-hilft.de  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B08FB0E-072C-2CE8-FD67-97C8D838A795}"/>
              </a:ext>
            </a:extLst>
          </p:cNvPr>
          <p:cNvSpPr txBox="1"/>
          <p:nvPr/>
        </p:nvSpPr>
        <p:spPr>
          <a:xfrm>
            <a:off x="8913412" y="4227222"/>
            <a:ext cx="2763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Und herzlichen Dank an die </a:t>
            </a:r>
          </a:p>
        </p:txBody>
      </p:sp>
    </p:spTree>
    <p:extLst>
      <p:ext uri="{BB962C8B-B14F-4D97-AF65-F5344CB8AC3E}">
        <p14:creationId xmlns:p14="http://schemas.microsoft.com/office/powerpoint/2010/main" val="1111387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614114" y="984501"/>
            <a:ext cx="6957391" cy="4147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>
                <a:solidFill>
                  <a:srgbClr val="C00000"/>
                </a:solidFill>
              </a:rPr>
              <a:t>Programm</a:t>
            </a:r>
            <a:r>
              <a:rPr lang="de-DE" sz="1200" dirty="0"/>
              <a:t> </a:t>
            </a:r>
            <a:br>
              <a:rPr lang="de-DE" sz="1200" dirty="0"/>
            </a:br>
            <a:endParaRPr lang="de-DE" sz="1200" dirty="0"/>
          </a:p>
          <a:p>
            <a:br>
              <a:rPr lang="de-DE" sz="1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/>
              <a:t>14:00 Uhr </a:t>
            </a:r>
            <a:r>
              <a:rPr lang="de-DE" sz="1600" b="1" dirty="0"/>
              <a:t>	    </a:t>
            </a:r>
            <a:r>
              <a:rPr lang="de-DE" dirty="0"/>
              <a:t>Begrüßung </a:t>
            </a:r>
          </a:p>
          <a:p>
            <a:endParaRPr lang="de-DE" dirty="0"/>
          </a:p>
          <a:p>
            <a:r>
              <a:rPr lang="de-DE" sz="1200" dirty="0"/>
              <a:t>	     </a:t>
            </a:r>
            <a:r>
              <a:rPr lang="de-DE" sz="1200" b="1" dirty="0"/>
              <a:t>Drei Ansätze aus der Praxis</a:t>
            </a:r>
          </a:p>
          <a:p>
            <a:r>
              <a:rPr lang="de-DE" sz="1400" dirty="0"/>
              <a:t>14:20 Uhr</a:t>
            </a:r>
            <a:r>
              <a:rPr lang="de-DE" sz="1200" dirty="0"/>
              <a:t> 	     </a:t>
            </a:r>
            <a:r>
              <a:rPr lang="de-DE" dirty="0"/>
              <a:t>„Wie erreichen wir junge Menschen?“ </a:t>
            </a:r>
          </a:p>
          <a:p>
            <a:pPr marL="8953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de-DE" sz="1200" dirty="0"/>
              <a:t>	</a:t>
            </a:r>
            <a:endParaRPr lang="de-DE" sz="1200" b="1" dirty="0"/>
          </a:p>
          <a:p>
            <a:r>
              <a:rPr lang="de-DE" sz="1400" dirty="0"/>
              <a:t>15:20 Uhr</a:t>
            </a:r>
            <a:r>
              <a:rPr lang="de-DE" sz="1200" b="1" dirty="0"/>
              <a:t>	   </a:t>
            </a:r>
            <a:r>
              <a:rPr lang="de-DE" sz="1400" b="1" dirty="0">
                <a:solidFill>
                  <a:schemeClr val="bg1">
                    <a:lumMod val="65000"/>
                  </a:schemeClr>
                </a:solidFill>
              </a:rPr>
              <a:t>- Pause - </a:t>
            </a:r>
          </a:p>
          <a:p>
            <a:endParaRPr lang="de-DE" sz="1200" dirty="0"/>
          </a:p>
          <a:p>
            <a:r>
              <a:rPr lang="de-DE" sz="1200" dirty="0"/>
              <a:t>	     </a:t>
            </a:r>
            <a:r>
              <a:rPr lang="de-DE" sz="1200" b="1" dirty="0"/>
              <a:t>Podiumsgespräch</a:t>
            </a:r>
            <a:r>
              <a:rPr lang="de-DE" sz="1600" b="1" dirty="0"/>
              <a:t> </a:t>
            </a:r>
            <a:br>
              <a:rPr lang="de-DE" sz="1600" b="1" dirty="0"/>
            </a:br>
            <a:r>
              <a:rPr lang="de-DE" sz="1400" dirty="0"/>
              <a:t>15:50 Uhr </a:t>
            </a:r>
            <a:r>
              <a:rPr lang="de-DE" sz="1600" b="1" dirty="0"/>
              <a:t>	    </a:t>
            </a:r>
            <a:r>
              <a:rPr lang="de-DE" dirty="0"/>
              <a:t>„Der Köder muss dem Fisch schmecken, nicht dem Angler!“ </a:t>
            </a:r>
          </a:p>
          <a:p>
            <a:r>
              <a:rPr lang="de-DE" dirty="0"/>
              <a:t>	</a:t>
            </a:r>
          </a:p>
          <a:p>
            <a:r>
              <a:rPr lang="de-DE" sz="1400" dirty="0"/>
              <a:t>16:40 Uhr </a:t>
            </a:r>
            <a:r>
              <a:rPr lang="de-DE" sz="1200" dirty="0"/>
              <a:t>	    </a:t>
            </a:r>
            <a:r>
              <a:rPr lang="de-DE" dirty="0"/>
              <a:t>Vergabe des Braunschweiger Präventionspreises 2025 </a:t>
            </a:r>
          </a:p>
          <a:p>
            <a:endParaRPr lang="de-DE" dirty="0"/>
          </a:p>
          <a:p>
            <a:r>
              <a:rPr lang="de-DE" sz="1400" dirty="0"/>
              <a:t>17:00 Uhr </a:t>
            </a:r>
            <a:r>
              <a:rPr lang="de-DE" sz="1200" dirty="0"/>
              <a:t>	    </a:t>
            </a:r>
            <a:r>
              <a:rPr lang="de-DE" dirty="0"/>
              <a:t>netter Ausklang bei Häppchen und Getränken</a:t>
            </a:r>
          </a:p>
        </p:txBody>
      </p:sp>
    </p:spTree>
    <p:extLst>
      <p:ext uri="{BB962C8B-B14F-4D97-AF65-F5344CB8AC3E}">
        <p14:creationId xmlns:p14="http://schemas.microsoft.com/office/powerpoint/2010/main" val="12347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309667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534603" y="1465572"/>
            <a:ext cx="982903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400" b="1" dirty="0">
              <a:solidFill>
                <a:srgbClr val="C00000"/>
              </a:solidFill>
            </a:endParaRPr>
          </a:p>
          <a:p>
            <a:r>
              <a:rPr lang="de-DE" sz="1400" b="1" dirty="0">
                <a:solidFill>
                  <a:srgbClr val="C00000"/>
                </a:solidFill>
              </a:rPr>
              <a:t>Der Braunschweiger Präventionsrat und seine Mitglieder</a:t>
            </a:r>
            <a:br>
              <a:rPr lang="de-DE" sz="1400" b="1" dirty="0">
                <a:solidFill>
                  <a:srgbClr val="C00000"/>
                </a:solidFill>
              </a:rPr>
            </a:br>
            <a:r>
              <a:rPr lang="de-DE" sz="1400" b="1" dirty="0">
                <a:solidFill>
                  <a:srgbClr val="C00000"/>
                </a:solidFill>
              </a:rPr>
              <a:t>   </a:t>
            </a:r>
            <a:br>
              <a:rPr lang="de-DE" sz="2200" b="1" dirty="0">
                <a:solidFill>
                  <a:srgbClr val="C00000"/>
                </a:solidFill>
              </a:rPr>
            </a:br>
            <a:r>
              <a:rPr lang="de-DE" sz="4400" dirty="0">
                <a:solidFill>
                  <a:srgbClr val="C00000"/>
                </a:solidFill>
              </a:rPr>
              <a:t>„Was uns gerade bewegt“</a:t>
            </a:r>
            <a:endParaRPr lang="de-DE" sz="4400" dirty="0"/>
          </a:p>
          <a:p>
            <a:r>
              <a:rPr lang="de-DE" sz="1200" dirty="0"/>
              <a:t>					</a:t>
            </a:r>
            <a:br>
              <a:rPr lang="de-DE" sz="1200" dirty="0"/>
            </a:br>
            <a:endParaRPr lang="de-DE" sz="12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EDA8D83-50D6-325A-2A6A-1B5F47CED567}"/>
              </a:ext>
            </a:extLst>
          </p:cNvPr>
          <p:cNvSpPr txBox="1"/>
          <p:nvPr/>
        </p:nvSpPr>
        <p:spPr>
          <a:xfrm>
            <a:off x="1045491" y="3425675"/>
            <a:ext cx="54745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Ines Fricke	</a:t>
            </a:r>
            <a:r>
              <a:rPr lang="de-DE" sz="1200" dirty="0"/>
              <a:t>Präventionsteam der Polizei</a:t>
            </a:r>
          </a:p>
          <a:p>
            <a:r>
              <a:rPr lang="de-DE" dirty="0"/>
              <a:t>Andreas Bogner	</a:t>
            </a:r>
            <a:r>
              <a:rPr lang="de-DE" sz="1200" dirty="0"/>
              <a:t>Jugendpflege</a:t>
            </a:r>
          </a:p>
          <a:p>
            <a:r>
              <a:rPr lang="de-DE" dirty="0"/>
              <a:t>Dr. Jan Köhler	</a:t>
            </a:r>
            <a:r>
              <a:rPr lang="de-DE" sz="1200" dirty="0"/>
              <a:t>Fachbereich Bürgerservice, Öffentliche Sicherheit</a:t>
            </a:r>
          </a:p>
          <a:p>
            <a:r>
              <a:rPr lang="de-DE" dirty="0"/>
              <a:t>Stefanie Hälig  	</a:t>
            </a:r>
            <a:r>
              <a:rPr lang="de-DE" sz="1200" dirty="0"/>
              <a:t>Ostfalia Hochschule </a:t>
            </a:r>
          </a:p>
          <a:p>
            <a:r>
              <a:rPr lang="de-DE" dirty="0"/>
              <a:t>Raphaela Harms</a:t>
            </a:r>
            <a:r>
              <a:rPr lang="de-DE" sz="1200" dirty="0"/>
              <a:t>  	Stiftung Braunschweiger Kulturbesitz</a:t>
            </a:r>
          </a:p>
          <a:p>
            <a:endParaRPr lang="de-DE" sz="600" dirty="0"/>
          </a:p>
          <a:p>
            <a:r>
              <a:rPr lang="de-DE" dirty="0"/>
              <a:t>Andrea</a:t>
            </a:r>
            <a:r>
              <a:rPr lang="de-DE" sz="1200" dirty="0"/>
              <a:t> </a:t>
            </a:r>
            <a:r>
              <a:rPr lang="de-DE" dirty="0"/>
              <a:t>Streit</a:t>
            </a:r>
            <a:r>
              <a:rPr lang="de-DE" sz="1200" dirty="0"/>
              <a:t>  	Jugendhilfeplanung, CTC</a:t>
            </a:r>
          </a:p>
          <a:p>
            <a:endParaRPr lang="de-DE" sz="12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2FCBCF8-56F6-03BE-E15F-F265CD324CD4}"/>
              </a:ext>
            </a:extLst>
          </p:cNvPr>
          <p:cNvSpPr txBox="1"/>
          <p:nvPr/>
        </p:nvSpPr>
        <p:spPr>
          <a:xfrm>
            <a:off x="6345140" y="3425675"/>
            <a:ext cx="56393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Susanne Kundolf  		       </a:t>
            </a:r>
            <a:r>
              <a:rPr lang="de-DE" sz="1200" dirty="0"/>
              <a:t>Sozialreferat</a:t>
            </a:r>
          </a:p>
          <a:p>
            <a:r>
              <a:rPr lang="de-DE" dirty="0"/>
              <a:t>Gabriela Schimmel-Radmacher     </a:t>
            </a:r>
            <a:r>
              <a:rPr lang="de-DE" sz="1200" dirty="0"/>
              <a:t>Öffentliche Versicherung</a:t>
            </a:r>
          </a:p>
          <a:p>
            <a:r>
              <a:rPr lang="de-DE" dirty="0"/>
              <a:t>Claudia Becker-Kunze	        </a:t>
            </a:r>
            <a:r>
              <a:rPr lang="de-DE" sz="1200" dirty="0"/>
              <a:t>Staatsanwaltschaft</a:t>
            </a:r>
          </a:p>
          <a:p>
            <a:r>
              <a:rPr lang="de-DE" dirty="0"/>
              <a:t>Thomas </a:t>
            </a:r>
            <a:r>
              <a:rPr lang="de-DE" dirty="0" err="1"/>
              <a:t>Bodendiek</a:t>
            </a:r>
            <a:r>
              <a:rPr lang="de-DE" dirty="0"/>
              <a:t>                          </a:t>
            </a:r>
            <a:r>
              <a:rPr lang="de-DE" sz="1200" dirty="0"/>
              <a:t>Polizeiinspektion</a:t>
            </a:r>
          </a:p>
          <a:p>
            <a:r>
              <a:rPr lang="de-DE" dirty="0"/>
              <a:t>Thomas Seliger                                 </a:t>
            </a:r>
            <a:r>
              <a:rPr lang="de-DE" sz="1200" dirty="0"/>
              <a:t>Jugendschutz</a:t>
            </a:r>
          </a:p>
        </p:txBody>
      </p:sp>
    </p:spTree>
    <p:extLst>
      <p:ext uri="{BB962C8B-B14F-4D97-AF65-F5344CB8AC3E}">
        <p14:creationId xmlns:p14="http://schemas.microsoft.com/office/powerpoint/2010/main" val="13742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676087" y="1469489"/>
            <a:ext cx="7815871" cy="2005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/>
              <a:t> </a:t>
            </a:r>
          </a:p>
          <a:p>
            <a:r>
              <a:rPr lang="de-DE" sz="2000" dirty="0">
                <a:solidFill>
                  <a:srgbClr val="C00000"/>
                </a:solidFill>
              </a:rPr>
              <a:t>Drei Ansätze aus der Praxis</a:t>
            </a:r>
            <a:r>
              <a:rPr lang="de-DE" dirty="0">
                <a:solidFill>
                  <a:srgbClr val="C00000"/>
                </a:solidFill>
              </a:rPr>
              <a:t> 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sz="3600" dirty="0">
                <a:solidFill>
                  <a:srgbClr val="C00000"/>
                </a:solidFill>
              </a:rPr>
              <a:t>„</a:t>
            </a:r>
            <a:r>
              <a:rPr lang="de-DE" sz="3600" dirty="0">
                <a:solidFill>
                  <a:srgbClr val="C00000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Wie erreichen wir junge Menschen?</a:t>
            </a:r>
            <a:r>
              <a:rPr lang="de-DE" sz="3600" dirty="0">
                <a:solidFill>
                  <a:srgbClr val="C00000"/>
                </a:solidFill>
              </a:rPr>
              <a:t>“</a:t>
            </a:r>
            <a:r>
              <a:rPr lang="de-DE" sz="1800" kern="100" dirty="0">
                <a:effectLst/>
                <a:latin typeface="Franklin Gothic Book" panose="020B0503020102020204" pitchFamily="34" charset="0"/>
                <a:ea typeface="Aptos"/>
                <a:cs typeface="Arial" panose="020B0604020202020204" pitchFamily="34" charset="0"/>
              </a:rPr>
              <a:t>			 </a:t>
            </a:r>
            <a:endParaRPr lang="de-DE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kern="100" dirty="0">
                <a:latin typeface="Franklin Gothic Book" panose="020B0503020102020204" pitchFamily="34" charset="0"/>
                <a:cs typeface="Arial" panose="020B0604020202020204" pitchFamily="34" charset="0"/>
              </a:rPr>
              <a:t>	</a:t>
            </a:r>
            <a:endParaRPr lang="de-DE" sz="16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3390E35-E0CC-5379-419D-917951F48D87}"/>
              </a:ext>
            </a:extLst>
          </p:cNvPr>
          <p:cNvSpPr txBox="1"/>
          <p:nvPr/>
        </p:nvSpPr>
        <p:spPr>
          <a:xfrm>
            <a:off x="1232452" y="3429000"/>
            <a:ext cx="8682825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5350">
              <a:spcAft>
                <a:spcPts val="800"/>
              </a:spcAft>
              <a:tabLst>
                <a:tab pos="914400" algn="l"/>
              </a:tabLst>
            </a:pPr>
            <a:r>
              <a:rPr lang="de-DE" sz="1400" b="1" dirty="0"/>
              <a:t>Polizei Hannover</a:t>
            </a:r>
            <a:br>
              <a:rPr lang="de-DE" sz="1800" dirty="0"/>
            </a:br>
            <a:r>
              <a:rPr lang="de-DE" sz="1800" dirty="0"/>
              <a:t>„Police </a:t>
            </a:r>
            <a:r>
              <a:rPr lang="de-DE" sz="1800" dirty="0" err="1"/>
              <a:t>goes</a:t>
            </a:r>
            <a:r>
              <a:rPr lang="de-DE" sz="1800" dirty="0"/>
              <a:t> </a:t>
            </a:r>
            <a:r>
              <a:rPr lang="de-DE" sz="1800" dirty="0" err="1"/>
              <a:t>Social</a:t>
            </a:r>
            <a:r>
              <a:rPr lang="de-DE" sz="1800" dirty="0"/>
              <a:t> Media“</a:t>
            </a:r>
            <a:br>
              <a:rPr lang="de-DE" sz="1800" dirty="0"/>
            </a:br>
            <a:endParaRPr lang="de-DE" sz="600" dirty="0"/>
          </a:p>
          <a:p>
            <a:pPr marL="895350">
              <a:spcAft>
                <a:spcPts val="800"/>
              </a:spcAft>
              <a:tabLst>
                <a:tab pos="914400" algn="l"/>
              </a:tabLst>
            </a:pPr>
            <a:r>
              <a:rPr lang="de-DE" sz="1400" b="1" dirty="0"/>
              <a:t>Jugendbüro Braunschweig</a:t>
            </a:r>
            <a:br>
              <a:rPr lang="de-DE" sz="1400" b="1" dirty="0"/>
            </a:br>
            <a:r>
              <a:rPr lang="de-DE" sz="1800" dirty="0"/>
              <a:t>„Nicht über, sondern mit jungen Menschen über das reden, was sie berührt!“</a:t>
            </a:r>
            <a:br>
              <a:rPr lang="de-DE" sz="1800" dirty="0"/>
            </a:br>
            <a:r>
              <a:rPr lang="de-DE" sz="600" dirty="0"/>
              <a:t> </a:t>
            </a:r>
          </a:p>
          <a:p>
            <a:pPr marL="895350">
              <a:spcAft>
                <a:spcPts val="800"/>
              </a:spcAft>
              <a:tabLst>
                <a:tab pos="914400" algn="l"/>
              </a:tabLst>
            </a:pPr>
            <a:r>
              <a:rPr lang="de-DE" sz="1400" b="1" dirty="0"/>
              <a:t>VFL Wolfsburg Damen</a:t>
            </a:r>
            <a:br>
              <a:rPr lang="de-DE" sz="1400" b="1" dirty="0"/>
            </a:br>
            <a:r>
              <a:rPr lang="de-DE" sz="1800" dirty="0"/>
              <a:t> „Kampagne gegen Bashing, Hass und Diskriminierung in den sozialen Medien“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9774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2152481" y="2491138"/>
            <a:ext cx="6449353" cy="231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Jan-Niklas </a:t>
            </a:r>
            <a:r>
              <a:rPr lang="de-DE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Kansteiner</a:t>
            </a:r>
            <a:r>
              <a:rPr lang="de-DE" dirty="0"/>
              <a:t> </a:t>
            </a:r>
            <a:br>
              <a:rPr lang="de-DE" dirty="0"/>
            </a:br>
            <a:endParaRPr lang="de-DE" sz="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Koordination Twitch - Polizei Hannover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400" dirty="0"/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/>
              <a:t>„Police </a:t>
            </a:r>
            <a:r>
              <a:rPr lang="de-DE" sz="2800" dirty="0" err="1"/>
              <a:t>goes</a:t>
            </a:r>
            <a:r>
              <a:rPr lang="de-DE" sz="2800" dirty="0"/>
              <a:t> </a:t>
            </a:r>
            <a:r>
              <a:rPr lang="de-DE" sz="2800" dirty="0" err="1"/>
              <a:t>Social</a:t>
            </a:r>
            <a:r>
              <a:rPr lang="de-DE" sz="2800" dirty="0"/>
              <a:t> Media (Twitch)“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200" dirty="0"/>
              <a:t>Präsentation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860431" y="3841109"/>
            <a:ext cx="7049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e-DE" sz="1400" b="1" dirty="0"/>
            </a:b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9EE79D6-F3C0-86E9-02E3-E20C42C8D387}"/>
              </a:ext>
            </a:extLst>
          </p:cNvPr>
          <p:cNvSpPr txBox="1"/>
          <p:nvPr/>
        </p:nvSpPr>
        <p:spPr>
          <a:xfrm>
            <a:off x="768404" y="426499"/>
            <a:ext cx="4770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rgbClr val="C00000"/>
                </a:solidFill>
              </a:rPr>
              <a:t>Drei Ansätze aus der Praxis</a:t>
            </a:r>
            <a:r>
              <a:rPr lang="de-DE" dirty="0">
                <a:solidFill>
                  <a:srgbClr val="C00000"/>
                </a:solidFill>
              </a:rPr>
              <a:t> </a:t>
            </a:r>
            <a:br>
              <a:rPr lang="de-DE" dirty="0">
                <a:solidFill>
                  <a:srgbClr val="C00000"/>
                </a:solidFill>
              </a:rPr>
            </a:br>
            <a:r>
              <a:rPr lang="de-DE" sz="1800" dirty="0">
                <a:solidFill>
                  <a:srgbClr val="C00000"/>
                </a:solidFill>
              </a:rPr>
              <a:t>„</a:t>
            </a:r>
            <a:r>
              <a:rPr lang="de-DE" sz="1800" b="1" dirty="0">
                <a:solidFill>
                  <a:srgbClr val="C00000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Wie erreichen wir junge Menschen?</a:t>
            </a:r>
            <a:r>
              <a:rPr lang="de-DE" sz="1800" dirty="0">
                <a:solidFill>
                  <a:srgbClr val="C0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64268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624933" y="2369757"/>
            <a:ext cx="8846945" cy="315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Oliver Gliese</a:t>
            </a:r>
            <a:br>
              <a:rPr lang="de-DE" dirty="0"/>
            </a:br>
            <a:endParaRPr lang="de-DE" sz="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Stadtteilbezogene Kinder- und Jugendbeteiligung</a:t>
            </a:r>
            <a:r>
              <a:rPr lang="de-DE" dirty="0"/>
              <a:t> / Jugendbüro</a:t>
            </a:r>
            <a:r>
              <a:rPr lang="de-DE" sz="400" dirty="0"/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/>
              <a:t>„Nicht über, sondern mit jungen Menschen über das reden, was sie berührt!“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200" dirty="0"/>
              <a:t>Präsentation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800" dirty="0"/>
          </a:p>
        </p:txBody>
      </p:sp>
      <p:sp>
        <p:nvSpPr>
          <p:cNvPr id="2" name="Textfeld 1"/>
          <p:cNvSpPr txBox="1"/>
          <p:nvPr/>
        </p:nvSpPr>
        <p:spPr>
          <a:xfrm>
            <a:off x="2860431" y="3841109"/>
            <a:ext cx="7049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e-DE" sz="1400" b="1" dirty="0"/>
            </a:b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9EE79D6-F3C0-86E9-02E3-E20C42C8D387}"/>
              </a:ext>
            </a:extLst>
          </p:cNvPr>
          <p:cNvSpPr txBox="1"/>
          <p:nvPr/>
        </p:nvSpPr>
        <p:spPr>
          <a:xfrm>
            <a:off x="768404" y="426499"/>
            <a:ext cx="4770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rgbClr val="C00000"/>
                </a:solidFill>
              </a:rPr>
              <a:t>Drei Ansätze aus der Praxis</a:t>
            </a:r>
            <a:r>
              <a:rPr lang="de-DE" dirty="0">
                <a:solidFill>
                  <a:srgbClr val="C00000"/>
                </a:solidFill>
              </a:rPr>
              <a:t> </a:t>
            </a:r>
            <a:br>
              <a:rPr lang="de-DE" dirty="0">
                <a:solidFill>
                  <a:srgbClr val="C00000"/>
                </a:solidFill>
              </a:rPr>
            </a:br>
            <a:r>
              <a:rPr lang="de-DE" sz="1800" dirty="0">
                <a:solidFill>
                  <a:srgbClr val="C00000"/>
                </a:solidFill>
              </a:rPr>
              <a:t>„</a:t>
            </a:r>
            <a:r>
              <a:rPr lang="de-DE" sz="1800" b="1" dirty="0">
                <a:solidFill>
                  <a:srgbClr val="C00000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Wie erreichen wir junge Menschen?</a:t>
            </a:r>
            <a:r>
              <a:rPr lang="de-DE" sz="1800" dirty="0">
                <a:solidFill>
                  <a:srgbClr val="C0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221748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1658867" y="2305021"/>
            <a:ext cx="8464269" cy="315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Christopher Schielke und Melissa Schulz</a:t>
            </a:r>
            <a:br>
              <a:rPr lang="de-DE" dirty="0"/>
            </a:br>
            <a:endParaRPr lang="de-DE" sz="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dirty="0"/>
              <a:t>VFL Wolfsburg Damen</a:t>
            </a:r>
            <a:endParaRPr lang="de-DE" sz="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dirty="0"/>
              <a:t>Eine Kampagne gegen Bashing, Hass und Diskriminierung in den sozialen Medien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200" dirty="0"/>
              <a:t>Präsentation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28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9EE79D6-F3C0-86E9-02E3-E20C42C8D387}"/>
              </a:ext>
            </a:extLst>
          </p:cNvPr>
          <p:cNvSpPr txBox="1"/>
          <p:nvPr/>
        </p:nvSpPr>
        <p:spPr>
          <a:xfrm>
            <a:off x="768404" y="426499"/>
            <a:ext cx="4770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rgbClr val="C00000"/>
                </a:solidFill>
              </a:rPr>
              <a:t>Drei Ansätze aus der Praxis</a:t>
            </a:r>
            <a:r>
              <a:rPr lang="de-DE" dirty="0">
                <a:solidFill>
                  <a:srgbClr val="C00000"/>
                </a:solidFill>
              </a:rPr>
              <a:t> </a:t>
            </a:r>
            <a:br>
              <a:rPr lang="de-DE" dirty="0">
                <a:solidFill>
                  <a:srgbClr val="C00000"/>
                </a:solidFill>
              </a:rPr>
            </a:br>
            <a:r>
              <a:rPr lang="de-DE" sz="1800" dirty="0">
                <a:solidFill>
                  <a:srgbClr val="C00000"/>
                </a:solidFill>
              </a:rPr>
              <a:t>„</a:t>
            </a:r>
            <a:r>
              <a:rPr lang="de-DE" sz="1800" b="1" dirty="0">
                <a:solidFill>
                  <a:srgbClr val="C00000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Wie erreichen wir junge Menschen?</a:t>
            </a:r>
            <a:r>
              <a:rPr lang="de-DE" sz="1800" dirty="0">
                <a:solidFill>
                  <a:srgbClr val="C0000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04272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355771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4132072" y="1688616"/>
            <a:ext cx="265099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2000" b="1" dirty="0">
              <a:solidFill>
                <a:srgbClr val="C00000"/>
              </a:solidFill>
            </a:endParaRPr>
          </a:p>
          <a:p>
            <a:pPr algn="ctr"/>
            <a:r>
              <a:rPr lang="de-DE" sz="4800" dirty="0">
                <a:solidFill>
                  <a:srgbClr val="C00000"/>
                </a:solidFill>
              </a:rPr>
              <a:t>Pause</a:t>
            </a:r>
            <a:br>
              <a:rPr lang="de-DE" sz="4800" dirty="0">
                <a:solidFill>
                  <a:srgbClr val="C00000"/>
                </a:solidFill>
              </a:rPr>
            </a:br>
            <a:br>
              <a:rPr lang="de-DE" sz="2000" dirty="0">
                <a:solidFill>
                  <a:srgbClr val="C00000"/>
                </a:solidFill>
              </a:rPr>
            </a:br>
            <a:r>
              <a:rPr lang="de-DE" sz="2000" dirty="0">
                <a:solidFill>
                  <a:srgbClr val="C00000"/>
                </a:solidFill>
              </a:rPr>
              <a:t>    </a:t>
            </a:r>
            <a:r>
              <a:rPr lang="de-DE" sz="2800" dirty="0">
                <a:solidFill>
                  <a:srgbClr val="C00000"/>
                </a:solidFill>
              </a:rPr>
              <a:t>bis 15:50 Uhr </a:t>
            </a:r>
          </a:p>
        </p:txBody>
      </p:sp>
    </p:spTree>
    <p:extLst>
      <p:ext uri="{BB962C8B-B14F-4D97-AF65-F5344CB8AC3E}">
        <p14:creationId xmlns:p14="http://schemas.microsoft.com/office/powerpoint/2010/main" val="2010679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F39D4158-9FE5-664C-A97C-EEAA36F35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55" y="6015767"/>
            <a:ext cx="11617890" cy="865285"/>
          </a:xfrm>
          <a:prstGeom prst="rect">
            <a:avLst/>
          </a:prstGeom>
        </p:spPr>
      </p:pic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8591266-CC18-3E4E-BB22-C7166C09296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68404" y="6190766"/>
            <a:ext cx="5248194" cy="558883"/>
          </a:xfrm>
          <a:prstGeom prst="rect">
            <a:avLst/>
          </a:prstGeom>
        </p:spPr>
        <p:txBody>
          <a:bodyPr/>
          <a:lstStyle/>
          <a:p>
            <a:r>
              <a:rPr lang="de-DE" sz="1200" dirty="0">
                <a:solidFill>
                  <a:schemeClr val="bg1"/>
                </a:solidFill>
              </a:rPr>
              <a:t>4. Braunschweiger Präventionstag 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b="1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„Wie erreichen wir junge Menschen?“</a:t>
            </a:r>
            <a:endParaRPr lang="de-DE" sz="1400" dirty="0">
              <a:solidFill>
                <a:schemeClr val="bg1"/>
              </a:solidFill>
            </a:endParaRPr>
          </a:p>
          <a:p>
            <a:endParaRPr lang="de-DE" sz="1400" dirty="0">
              <a:solidFill>
                <a:schemeClr val="bg1"/>
              </a:solidFill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A3BF9D8F-3B24-A686-EB0D-6C7554024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25" y="5997009"/>
            <a:ext cx="1783507" cy="752640"/>
          </a:xfrm>
          <a:prstGeom prst="rect">
            <a:avLst/>
          </a:prstGeom>
        </p:spPr>
      </p:pic>
      <p:sp>
        <p:nvSpPr>
          <p:cNvPr id="10" name="Rechteck 9"/>
          <p:cNvSpPr/>
          <p:nvPr/>
        </p:nvSpPr>
        <p:spPr>
          <a:xfrm>
            <a:off x="2006825" y="1243248"/>
            <a:ext cx="13081368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/>
              <a:t> </a:t>
            </a:r>
          </a:p>
          <a:p>
            <a:r>
              <a:rPr lang="de-DE" sz="2000" dirty="0">
                <a:solidFill>
                  <a:srgbClr val="C00000"/>
                </a:solidFill>
              </a:rPr>
              <a:t>Podiumsgespräch</a:t>
            </a:r>
            <a:r>
              <a:rPr lang="de-DE" dirty="0">
                <a:solidFill>
                  <a:srgbClr val="C00000"/>
                </a:solidFill>
              </a:rPr>
              <a:t> 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sz="1200" dirty="0"/>
            </a:br>
            <a:r>
              <a:rPr lang="de-DE" sz="3600" dirty="0">
                <a:solidFill>
                  <a:srgbClr val="C0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„Der Köder muss dem Fisch schmecken, </a:t>
            </a:r>
          </a:p>
          <a:p>
            <a:r>
              <a:rPr lang="de-DE" sz="3600" dirty="0">
                <a:solidFill>
                  <a:srgbClr val="C00000"/>
                </a:solidFill>
                <a:latin typeface="Franklin Gothic Book" panose="020B0503020102020204" pitchFamily="34" charset="0"/>
                <a:cs typeface="Calibri" panose="020F0502020204030204" pitchFamily="34" charset="0"/>
              </a:rPr>
              <a:t>nicht dem Angler!“ </a:t>
            </a:r>
          </a:p>
          <a:p>
            <a:endParaRPr lang="de-DE" sz="3600" dirty="0">
              <a:solidFill>
                <a:srgbClr val="C00000"/>
              </a:solidFill>
            </a:endParaRPr>
          </a:p>
          <a:p>
            <a:r>
              <a:rPr lang="de-DE" sz="1200" b="1" dirty="0"/>
              <a:t>Teilnehmende: </a:t>
            </a:r>
            <a:r>
              <a:rPr lang="de-DE" sz="1600" b="1" dirty="0"/>
              <a:t>					</a:t>
            </a:r>
          </a:p>
          <a:p>
            <a:br>
              <a:rPr lang="de-DE" sz="800" dirty="0"/>
            </a:b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</a:rPr>
              <a:t>Frederick-Groeger-Roth</a:t>
            </a:r>
            <a:r>
              <a:rPr lang="de-DE" sz="1600" dirty="0"/>
              <a:t> </a:t>
            </a:r>
            <a:r>
              <a:rPr lang="de-DE" sz="1200" dirty="0"/>
              <a:t>       </a:t>
            </a:r>
            <a:r>
              <a:rPr lang="de-DE" sz="1300" dirty="0"/>
              <a:t>Landespräventionsrat Niedersachsen</a:t>
            </a:r>
            <a:br>
              <a:rPr lang="de-DE" sz="1300" dirty="0"/>
            </a:br>
            <a:endParaRPr lang="de-DE" sz="800" dirty="0"/>
          </a:p>
          <a:p>
            <a:r>
              <a:rPr lang="de-DE" sz="1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Jan-Niklas </a:t>
            </a:r>
            <a:r>
              <a:rPr lang="de-DE" sz="16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Kansteiner</a:t>
            </a:r>
            <a:r>
              <a:rPr lang="de-DE" sz="1600" dirty="0"/>
              <a:t> </a:t>
            </a:r>
            <a:r>
              <a:rPr lang="de-DE" sz="1300" dirty="0"/>
              <a:t>           Koordination Twitch - Polizei Hannover</a:t>
            </a:r>
          </a:p>
          <a:p>
            <a:endParaRPr lang="de-DE" sz="200" dirty="0"/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</a:rPr>
              <a:t>Oliver Gliese 	           </a:t>
            </a:r>
            <a:r>
              <a:rPr lang="de-DE" sz="1300" dirty="0"/>
              <a:t>Stadtteilbezogene Kinder- und Jugendbeteiligung / Jugendbüro</a:t>
            </a:r>
          </a:p>
          <a:p>
            <a:endParaRPr lang="de-DE" sz="200" dirty="0"/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</a:rPr>
              <a:t>Melissa Schulz </a:t>
            </a:r>
            <a:r>
              <a:rPr lang="de-DE" sz="13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de-DE" sz="1300" dirty="0"/>
              <a:t>                 VFL Wolfsburg</a:t>
            </a:r>
          </a:p>
          <a:p>
            <a:endParaRPr lang="de-DE" sz="300" dirty="0"/>
          </a:p>
          <a:p>
            <a:endParaRPr lang="de-DE" sz="16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21538140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597</Words>
  <Application>Microsoft Office PowerPoint</Application>
  <PresentationFormat>Breitbild</PresentationFormat>
  <Paragraphs>97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Franklin Gothic Book</vt:lpstr>
      <vt:lpstr>2_Office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 Schollmeyer</dc:creator>
  <cp:lastModifiedBy>Seliger Thomas 51.41</cp:lastModifiedBy>
  <cp:revision>293</cp:revision>
  <dcterms:created xsi:type="dcterms:W3CDTF">2022-02-25T15:50:06Z</dcterms:created>
  <dcterms:modified xsi:type="dcterms:W3CDTF">2025-10-08T14:15:41Z</dcterms:modified>
</cp:coreProperties>
</file>